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66" r:id="rId3"/>
    <p:sldId id="264" r:id="rId4"/>
    <p:sldId id="291" r:id="rId5"/>
    <p:sldId id="301" r:id="rId6"/>
    <p:sldId id="302" r:id="rId7"/>
    <p:sldId id="328" r:id="rId8"/>
    <p:sldId id="303" r:id="rId9"/>
    <p:sldId id="304" r:id="rId10"/>
    <p:sldId id="305" r:id="rId11"/>
    <p:sldId id="307" r:id="rId12"/>
    <p:sldId id="308" r:id="rId13"/>
    <p:sldId id="311" r:id="rId14"/>
    <p:sldId id="312" r:id="rId15"/>
    <p:sldId id="321" r:id="rId16"/>
    <p:sldId id="322" r:id="rId17"/>
    <p:sldId id="336" r:id="rId18"/>
    <p:sldId id="334" r:id="rId19"/>
    <p:sldId id="315" r:id="rId20"/>
    <p:sldId id="313" r:id="rId21"/>
    <p:sldId id="316" r:id="rId22"/>
    <p:sldId id="338" r:id="rId23"/>
    <p:sldId id="344" r:id="rId24"/>
    <p:sldId id="314" r:id="rId25"/>
    <p:sldId id="319" r:id="rId26"/>
    <p:sldId id="326" r:id="rId27"/>
    <p:sldId id="327" r:id="rId28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ola Folarin" initials="BF" lastIdx="3" clrIdx="0">
    <p:extLst>
      <p:ext uri="{19B8F6BF-5375-455C-9EA6-DF929625EA0E}">
        <p15:presenceInfo xmlns:p15="http://schemas.microsoft.com/office/powerpoint/2012/main" userId="S-1-5-21-1472220659-1464698413-3788999529-36877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B031"/>
    <a:srgbClr val="F47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989" autoAdjust="0"/>
  </p:normalViewPr>
  <p:slideViewPr>
    <p:cSldViewPr snapToGrid="0" snapToObjects="1">
      <p:cViewPr>
        <p:scale>
          <a:sx n="86" d="100"/>
          <a:sy n="86" d="100"/>
        </p:scale>
        <p:origin x="969" y="5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Average Tuition by Country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'Tuition fee comparison'!$A$2</c:f>
              <c:strCache>
                <c:ptCount val="1"/>
                <c:pt idx="0">
                  <c:v>Australia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4920231519140554E-17"/>
                  <c:y val="0.174757281553398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A1DB-4A85-85BC-1BEE9A0ACE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'Tuition fee comparison'!$B$1:$D$1</c:f>
              <c:strCache>
                <c:ptCount val="1"/>
                <c:pt idx="0">
                  <c:v>Average Tuition Yuan</c:v>
                </c:pt>
              </c:strCache>
            </c:strRef>
          </c:cat>
          <c:val>
            <c:numRef>
              <c:f>'Tuition fee comparison'!$B$2:$D$2</c:f>
              <c:numCache>
                <c:formatCode>[$¥-804]#,##0.00</c:formatCode>
                <c:ptCount val="1"/>
                <c:pt idx="0">
                  <c:v>152966.39999999999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DB-4A85-85BC-1BEE9A0ACEFD}"/>
            </c:ext>
          </c:extLst>
        </c:ser>
        <c:ser>
          <c:idx val="2"/>
          <c:order val="1"/>
          <c:tx>
            <c:strRef>
              <c:f>'Tuition fee comparison'!$A$4</c:f>
              <c:strCache>
                <c:ptCount val="1"/>
                <c:pt idx="0">
                  <c:v>United Kingdom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9047619047619048E-3"/>
                  <c:y val="0.275080906148867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1DB-4A85-85BC-1BEE9A0ACE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'Tuition fee comparison'!$B$1:$D$1</c:f>
              <c:strCache>
                <c:ptCount val="1"/>
                <c:pt idx="0">
                  <c:v>Average Tuition Yuan</c:v>
                </c:pt>
              </c:strCache>
            </c:strRef>
          </c:cat>
          <c:val>
            <c:numRef>
              <c:f>'Tuition fee comparison'!$B$4:$D$4</c:f>
              <c:numCache>
                <c:formatCode>[$¥-804]#,##0.00</c:formatCode>
                <c:ptCount val="1"/>
                <c:pt idx="0">
                  <c:v>146160.22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1DB-4A85-85BC-1BEE9A0ACEFD}"/>
            </c:ext>
          </c:extLst>
        </c:ser>
        <c:ser>
          <c:idx val="3"/>
          <c:order val="2"/>
          <c:tx>
            <c:strRef>
              <c:f>'Tuition fee comparison'!$A$5</c:f>
              <c:strCache>
                <c:ptCount val="1"/>
                <c:pt idx="0">
                  <c:v>United States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0.30097087378640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1DB-4A85-85BC-1BEE9A0ACE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'Tuition fee comparison'!$B$1:$D$1</c:f>
              <c:strCache>
                <c:ptCount val="1"/>
                <c:pt idx="0">
                  <c:v>Average Tuition Yuan</c:v>
                </c:pt>
              </c:strCache>
            </c:strRef>
          </c:cat>
          <c:val>
            <c:numRef>
              <c:f>'Tuition fee comparison'!$B$5:$D$5</c:f>
              <c:numCache>
                <c:formatCode>[$¥-804]#,##0.00</c:formatCode>
                <c:ptCount val="1"/>
                <c:pt idx="0">
                  <c:v>176521.8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1DB-4A85-85BC-1BEE9A0ACEFD}"/>
            </c:ext>
          </c:extLst>
        </c:ser>
        <c:ser>
          <c:idx val="4"/>
          <c:order val="3"/>
          <c:tx>
            <c:strRef>
              <c:f>'Tuition fee comparison'!$A$6</c:f>
              <c:strCache>
                <c:ptCount val="1"/>
                <c:pt idx="0">
                  <c:v>Canada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0.284789644012944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1DB-4A85-85BC-1BEE9A0ACE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'Tuition fee comparison'!$B$1:$D$1</c:f>
              <c:strCache>
                <c:ptCount val="1"/>
                <c:pt idx="0">
                  <c:v>Average Tuition Yuan</c:v>
                </c:pt>
              </c:strCache>
            </c:strRef>
          </c:cat>
          <c:val>
            <c:numRef>
              <c:f>'Tuition fee comparison'!$B$6:$D$6</c:f>
              <c:numCache>
                <c:formatCode>[$¥-804]#,##0.00</c:formatCode>
                <c:ptCount val="1"/>
                <c:pt idx="0">
                  <c:v>141226.80000000002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1DB-4A85-85BC-1BEE9A0ACEFD}"/>
            </c:ext>
          </c:extLst>
        </c:ser>
        <c:ser>
          <c:idx val="5"/>
          <c:order val="4"/>
          <c:tx>
            <c:strRef>
              <c:f>'Tuition fee comparison'!$A$7</c:f>
              <c:strCache>
                <c:ptCount val="1"/>
                <c:pt idx="0">
                  <c:v>Ucalgary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0.158576051779935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1DB-4A85-85BC-1BEE9A0ACE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'Tuition fee comparison'!$B$1:$D$1</c:f>
              <c:strCache>
                <c:ptCount val="1"/>
                <c:pt idx="0">
                  <c:v>Average Tuition Yuan</c:v>
                </c:pt>
              </c:strCache>
            </c:strRef>
          </c:cat>
          <c:val>
            <c:numRef>
              <c:f>'Tuition fee comparison'!$B$7:$D$7</c:f>
              <c:numCache>
                <c:formatCode>[$¥-804]#,##0.00</c:formatCode>
                <c:ptCount val="1"/>
                <c:pt idx="0">
                  <c:v>85820.800000000003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1DB-4A85-85BC-1BEE9A0ACE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9704296"/>
        <c:axId val="209704688"/>
      </c:barChart>
      <c:catAx>
        <c:axId val="209704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9704688"/>
        <c:crosses val="autoZero"/>
        <c:auto val="1"/>
        <c:lblAlgn val="ctr"/>
        <c:lblOffset val="100"/>
        <c:noMultiLvlLbl val="0"/>
      </c:catAx>
      <c:valAx>
        <c:axId val="209704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[$¥-804]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9704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1981C8E-0C89-4518-B400-9B544E58645A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9C72303-2A51-4213-BB9C-AD5C27F74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84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3093CE5-F80D-BA4F-A3AC-F60453A82B60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4600964-B5C1-374D-8CBD-26DECFC322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13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0964-B5C1-374D-8CBD-26DECFC3222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232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0964-B5C1-374D-8CBD-26DECFC3222A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884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0964-B5C1-374D-8CBD-26DECFC3222A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5339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0964-B5C1-374D-8CBD-26DECFC3222A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239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0964-B5C1-374D-8CBD-26DECFC3222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905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0964-B5C1-374D-8CBD-26DECFC3222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679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0964-B5C1-374D-8CBD-26DECFC3222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645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0964-B5C1-374D-8CBD-26DECFC3222A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666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0964-B5C1-374D-8CBD-26DECFC3222A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067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0964-B5C1-374D-8CBD-26DECFC3222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2251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0964-B5C1-374D-8CBD-26DECFC3222A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611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0964-B5C1-374D-8CBD-26DECFC3222A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549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79140" y="3550259"/>
            <a:ext cx="6731101" cy="1245955"/>
          </a:xfrm>
        </p:spPr>
        <p:txBody>
          <a:bodyPr>
            <a:normAutofit/>
          </a:bodyPr>
          <a:lstStyle>
            <a:lvl1pPr algn="l">
              <a:defRPr sz="3600"/>
            </a:lvl1pPr>
          </a:lstStyle>
          <a:p>
            <a:r>
              <a:rPr lang="en-CA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79139" y="4796214"/>
            <a:ext cx="6731101" cy="62051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13BF-64B5-8B45-B791-D4B42DA0611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91707-747E-C946-9ECD-54E2551B1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822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8924" y="1"/>
            <a:ext cx="5967875" cy="79375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0124" y="1160086"/>
            <a:ext cx="7846675" cy="4966078"/>
          </a:xfrm>
        </p:spPr>
        <p:txBody>
          <a:bodyPr/>
          <a:lstStyle>
            <a:lvl2pPr marL="742950" indent="-285750">
              <a:buFont typeface="Calibri" panose="020F0502020204030204" pitchFamily="34" charset="0"/>
              <a:buChar char="—"/>
              <a:defRPr/>
            </a:lvl2pPr>
            <a:lvl3pPr>
              <a:defRPr sz="2200"/>
            </a:lvl3pPr>
            <a:lvl4pPr marL="1600200" indent="-228600">
              <a:buFont typeface="Courier New" panose="02070309020205020404" pitchFamily="49" charset="0"/>
              <a:buChar char="o"/>
              <a:defRPr/>
            </a:lvl4pPr>
            <a:lvl5pPr marL="2057400" indent="-228600">
              <a:buFont typeface="Calibri" panose="020F0502020204030204" pitchFamily="34" charset="0"/>
              <a:buChar char="—"/>
              <a:defRPr sz="1800"/>
            </a:lvl5pPr>
          </a:lstStyle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  <a:p>
            <a:pPr lvl="2"/>
            <a:r>
              <a:rPr lang="en-CA" dirty="0" smtClean="0"/>
              <a:t>Third level</a:t>
            </a:r>
          </a:p>
          <a:p>
            <a:pPr lvl="3"/>
            <a:r>
              <a:rPr lang="en-CA" dirty="0" smtClean="0"/>
              <a:t>Fourth level</a:t>
            </a:r>
          </a:p>
          <a:p>
            <a:pPr lvl="4"/>
            <a:r>
              <a:rPr lang="en-CA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13BF-64B5-8B45-B791-D4B42DA0611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91707-747E-C946-9ECD-54E2551B1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13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13BF-64B5-8B45-B791-D4B42DA0611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91707-747E-C946-9ECD-54E2551B1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518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0036" y="1"/>
            <a:ext cx="7346763" cy="793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260092"/>
            <a:ext cx="8228799" cy="486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  <a:p>
            <a:pPr lvl="2"/>
            <a:r>
              <a:rPr lang="en-CA" dirty="0" smtClean="0"/>
              <a:t>Third level</a:t>
            </a:r>
          </a:p>
          <a:p>
            <a:pPr lvl="3"/>
            <a:r>
              <a:rPr lang="en-CA" dirty="0" smtClean="0"/>
              <a:t>Fourth level</a:t>
            </a:r>
          </a:p>
          <a:p>
            <a:pPr lvl="4"/>
            <a:r>
              <a:rPr lang="en-CA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0" y="6356350"/>
            <a:ext cx="12125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213BF-64B5-8B45-B791-D4B42DA06119}" type="datetimeFigureOut">
              <a:rPr lang="en-US" smtClean="0"/>
              <a:pPr/>
              <a:t>10/15/2018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2001" y="6356350"/>
            <a:ext cx="5323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74000" y="6356350"/>
            <a:ext cx="86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91707-747E-C946-9ECD-54E2551B1C5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38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r" defTabSz="4572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FF0000"/>
        </a:buClr>
        <a:buFont typeface="Wingdings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SzPct val="90000"/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ega.ca/assets/PDFs/salary-survey-highlights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4.jpg"/><Relationship Id="rId7" Type="http://schemas.openxmlformats.org/officeDocument/2006/relationships/image" Target="../media/image3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45"/>
          <a:stretch/>
        </p:blipFill>
        <p:spPr>
          <a:xfrm>
            <a:off x="-60385" y="-94607"/>
            <a:ext cx="9273396" cy="705099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960854" y="129397"/>
            <a:ext cx="43619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Introducing UCalgary…</a:t>
            </a:r>
          </a:p>
          <a:p>
            <a:r>
              <a:rPr lang="en-CA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Science 2+2 and 3+2</a:t>
            </a:r>
          </a:p>
          <a:p>
            <a:r>
              <a:rPr lang="en-CA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Engineering 3+2 </a:t>
            </a:r>
          </a:p>
        </p:txBody>
      </p:sp>
    </p:spTree>
    <p:extLst>
      <p:ext uri="{BB962C8B-B14F-4D97-AF65-F5344CB8AC3E}">
        <p14:creationId xmlns:p14="http://schemas.microsoft.com/office/powerpoint/2010/main" val="406323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32389" y="41775"/>
            <a:ext cx="45651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Geology and Geophysics </a:t>
            </a:r>
          </a:p>
          <a:p>
            <a:pPr algn="r"/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2+2 and 3+2</a:t>
            </a:r>
            <a:endParaRPr lang="en-US" sz="2400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6850" y="990600"/>
            <a:ext cx="3768832" cy="56769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13847" y="986790"/>
            <a:ext cx="4467753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Study for 2+2 or 3+2 programs in Geology or Geophysics</a:t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Curriculum features strong focus on essential skills to prepare for your professional career</a:t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Ability to take courses in a variety of areas, including petroleum geology, basin analysis, sequence stratigraphy, and hydrogeology </a:t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Largest Canadian collection of core samples as well as access to provincial collections </a:t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Relevant experience and training in different areas, including environmental </a:t>
            </a: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geology, in a geologically unique part of Canada. </a:t>
            </a: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1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50366" y="179436"/>
            <a:ext cx="34648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Chemistry 2+2</a:t>
            </a:r>
            <a:endParaRPr lang="en-US" sz="2400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2500" y="997323"/>
            <a:ext cx="71056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2+2 programs provide you with a competitive advantage when applying for graduate school and jobs</a:t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Strong focus on developing your research and lab skills in all </a:t>
            </a: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courses – 2+2 students spend more than 180 hours in instructional labs</a:t>
            </a: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Nanoscience courses available to give you specialized experience</a:t>
            </a: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2500" y="3609694"/>
            <a:ext cx="28325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Optional </a:t>
            </a: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courses in areas such as:</a:t>
            </a:r>
          </a:p>
          <a:p>
            <a:pPr marL="742950" lvl="1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Environmental chemistry</a:t>
            </a:r>
          </a:p>
          <a:p>
            <a:pPr marL="742950" lvl="1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Medicinal chemistry</a:t>
            </a:r>
          </a:p>
          <a:p>
            <a:pPr marL="742950" lvl="1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Industrial chemistry</a:t>
            </a:r>
          </a:p>
          <a:p>
            <a:pPr marL="742950" lvl="1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Biochemical toxicology</a:t>
            </a:r>
          </a:p>
          <a:p>
            <a:pPr>
              <a:buClr>
                <a:schemeClr val="accent5"/>
              </a:buClr>
            </a:pP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0723" y="3319932"/>
            <a:ext cx="4972050" cy="331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3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0897" y="0"/>
            <a:ext cx="62135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Mathematics and</a:t>
            </a:r>
          </a:p>
          <a:p>
            <a:pPr algn="r"/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Statistics 2+2 and 3+2</a:t>
            </a:r>
            <a:endParaRPr lang="en-US" sz="2400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6562" y="2015319"/>
            <a:ext cx="3997311" cy="37480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0538" y="921737"/>
            <a:ext cx="428269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2+2 mathematics program is designed to be flexible to allow you to focus on areas of interest</a:t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Nationally accredited 2+2 program in actuarial science with specialized courses to help prepare you for professional practice</a:t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3+2 programs available in both mathematics and statistics</a:t>
            </a: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Department strengths in algebraic topology, discrete math, combinatorics, number theory, cryptography, finance mathematics and actuarial science</a:t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Excellent support from faculty and teaching assistants to ensure student success</a:t>
            </a: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48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50082" y="263147"/>
            <a:ext cx="4576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Computer Science </a:t>
            </a:r>
            <a:r>
              <a:rPr lang="en-US" sz="2400" b="1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2</a:t>
            </a:r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+2</a:t>
            </a:r>
            <a:endParaRPr lang="en-US" sz="2400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2125" y="940253"/>
            <a:ext cx="3390900" cy="58129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9851" y="969348"/>
            <a:ext cx="4807025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Computer </a:t>
            </a: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science programs at UCalgary focus on innovation, entrepreneurship, and creativity</a:t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Key strengths in data science, information security and privacy, human-computer interaction, and information visualization</a:t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Learn from experts and researchers in a team environment </a:t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UCalgary research groups and labs attract talented faculty </a:t>
            </a: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members</a:t>
            </a:r>
            <a:b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Program concentrations allow students to do specialized coursework for their degree, including</a:t>
            </a: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Computer game development</a:t>
            </a:r>
          </a:p>
          <a:p>
            <a:pPr marL="742950" lvl="1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Scientific </a:t>
            </a: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computation</a:t>
            </a:r>
          </a:p>
          <a:p>
            <a:pPr marL="742950" lvl="1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Visualization </a:t>
            </a: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and analytics</a:t>
            </a:r>
          </a:p>
          <a:p>
            <a:pPr marL="742950" lvl="1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Networks and distributed computing</a:t>
            </a:r>
            <a:b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§"/>
            </a:pP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89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69705" y="58263"/>
            <a:ext cx="62113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Schulich School of Engineering </a:t>
            </a:r>
            <a:b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</a:br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3+2 programs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8916" y="1122997"/>
            <a:ext cx="3722064" cy="53985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4618" y="1020448"/>
            <a:ext cx="459429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One of the top engineering schools in Canada, with strong focus on entrepreneurship, innovation, and engineering excellence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Access over 9,200+ square meters of cutting-edge labs, classrooms, and learning spaces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Study with acclaimed professors and researchers and learn in the engineering capital of Canada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Benefit from our strong ties to industry and rich learning environment– we receive $30 million in engineering research funding each year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Find out more at: 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schulich.ucalgary.ca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76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83099" y="186313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Civil Engineering 3+2</a:t>
            </a:r>
          </a:p>
          <a:p>
            <a:pPr algn="r"/>
            <a:endParaRPr lang="en-US" b="1" dirty="0" smtClean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 Black" panose="020B0A040201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12" r="3214"/>
          <a:stretch/>
        </p:blipFill>
        <p:spPr>
          <a:xfrm>
            <a:off x="4155381" y="3286664"/>
            <a:ext cx="4580799" cy="34672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9824" y="924977"/>
            <a:ext cx="79376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One of the top engineering programs in the world – 2018 QS rankings placed civil engineering among the top 200 and top 10 in Canada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Civil engineering students learn from some of the most creative and innovative researchers in Canada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Specialized courses in environmental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engineering, biomedical engineering and project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824" y="3255886"/>
            <a:ext cx="347590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Courses include: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structural engineering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geotechnical engineering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bituminous materials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theory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of transport demand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modelling 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iological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processes for wastewater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treatment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group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design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projects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85040" y="120469"/>
            <a:ext cx="48367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Oil and Gas 3+2</a:t>
            </a:r>
          </a:p>
          <a:p>
            <a:pPr algn="r"/>
            <a:endParaRPr lang="en-US" sz="2400" b="1" dirty="0" smtClean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88726" y="3107092"/>
            <a:ext cx="4081821" cy="28756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8740" y="920688"/>
            <a:ext cx="81002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Schulich School of Engineering is internationally recognized for educational and research excellence in chemical and petroleum engineering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Learn from global experts, industry partners and strong 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international research collaborations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Position yourself as a leader in today’s competitive job market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8740" y="2999035"/>
            <a:ext cx="4053395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Gain knowledge on the production of oil and gas in an economical and environmentally sustainable way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Courses include: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Applied reservoir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engineering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Subsurface production operations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Reservoir analysis and description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Enhanced oil recovery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Economic analysis of petroleum systems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Engineering tools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Innovation and entrepreneurship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Introduction to project management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28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 opportunities</a:t>
            </a:r>
            <a:endParaRPr lang="en-CA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8686" y="1322475"/>
            <a:ext cx="380047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 smtClean="0">
                <a:latin typeface="Arial" panose="020B0604020202020204" pitchFamily="34" charset="0"/>
                <a:cs typeface="Arial" panose="020B0604020202020204" pitchFamily="34" charset="0"/>
              </a:rPr>
              <a:t>Industry categories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Engineering and/or Geoscience Consulting Services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Engineering, procurement, and construction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Resource Exploitation (Except Oil and Gas)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Resource Exploitation (oil and gas only)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Manufacturing (durable &amp; non durable)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For and Not-For-Profit service, Control, and Utilities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CA" dirty="0" smtClean="0">
                <a:latin typeface="Arial" panose="020B0604020202020204" pitchFamily="34" charset="0"/>
                <a:cs typeface="Arial" panose="020B0604020202020204" pitchFamily="34" charset="0"/>
              </a:rPr>
              <a:t>Information and Other Advanced Technologies</a:t>
            </a: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911" y="3814196"/>
            <a:ext cx="3986649" cy="2647384"/>
          </a:xfrm>
          <a:prstGeom prst="rect">
            <a:avLst/>
          </a:prstGeom>
        </p:spPr>
      </p:pic>
      <p:pic>
        <p:nvPicPr>
          <p:cNvPr id="4098" name="Picture 2" descr="https://examsdaily.in/wp-content/uploads/2018/01/geo-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003412"/>
            <a:ext cx="3364564" cy="252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20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 opportunities and salaries</a:t>
            </a:r>
            <a:endParaRPr lang="en-CA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66901"/>
              </p:ext>
            </p:extLst>
          </p:nvPr>
        </p:nvGraphicFramePr>
        <p:xfrm>
          <a:off x="528638" y="1159929"/>
          <a:ext cx="7900985" cy="429373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8344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32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3273">
                  <a:extLst>
                    <a:ext uri="{9D8B030D-6E8A-4147-A177-3AD203B41FA5}">
                      <a16:colId xmlns:a16="http://schemas.microsoft.com/office/drawing/2014/main" val="4068082934"/>
                    </a:ext>
                  </a:extLst>
                </a:gridCol>
              </a:tblGrid>
              <a:tr h="6739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167640" algn="r">
                        <a:spcBef>
                          <a:spcPts val="135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Average </a:t>
                      </a:r>
                      <a:r>
                        <a:rPr lang="en-US" sz="18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Salary Engineering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67640" algn="r">
                        <a:spcBef>
                          <a:spcPts val="135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Average Salary Geoscientist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380">
                <a:tc>
                  <a:txBody>
                    <a:bodyPr/>
                    <a:lstStyle/>
                    <a:p>
                      <a:pPr marL="34925" marR="0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Co-op/Intern student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¥286,000</a:t>
                      </a:r>
                      <a:endParaRPr lang="en-CA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solidFill>
                            <a:schemeClr val="tx1"/>
                          </a:solidFill>
                        </a:rPr>
                        <a:t>¥280,800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457">
                <a:tc>
                  <a:txBody>
                    <a:bodyPr/>
                    <a:lstStyle/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Member in training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¥379,600</a:t>
                      </a:r>
                      <a:endParaRPr lang="en-CA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solidFill>
                            <a:schemeClr val="tx1"/>
                          </a:solidFill>
                        </a:rPr>
                        <a:t>¥390,000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598">
                <a:tc>
                  <a:txBody>
                    <a:bodyPr/>
                    <a:lstStyle/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Assistant project Engineer/Geoscientist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¥431,600</a:t>
                      </a:r>
                      <a:endParaRPr lang="en-CA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solidFill>
                            <a:schemeClr val="tx1"/>
                          </a:solidFill>
                        </a:rPr>
                        <a:t>¥416,000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3396">
                <a:tc>
                  <a:txBody>
                    <a:bodyPr/>
                    <a:lstStyle/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Project Engineer/Geoscientist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¥530,400</a:t>
                      </a:r>
                      <a:endParaRPr lang="en-CA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solidFill>
                            <a:schemeClr val="tx1"/>
                          </a:solidFill>
                        </a:rPr>
                        <a:t>¥514,800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285">
                <a:tc>
                  <a:txBody>
                    <a:bodyPr/>
                    <a:lstStyle/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Supervisory/specialist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¥644,800</a:t>
                      </a:r>
                      <a:endParaRPr lang="en-CA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solidFill>
                            <a:schemeClr val="tx1"/>
                          </a:solidFill>
                        </a:rPr>
                        <a:t>¥650,000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7651">
                <a:tc>
                  <a:txBody>
                    <a:bodyPr/>
                    <a:lstStyle/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Management/advanced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¥816,400</a:t>
                      </a:r>
                      <a:endParaRPr lang="en-CA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solidFill>
                            <a:schemeClr val="tx1"/>
                          </a:solidFill>
                        </a:rPr>
                        <a:t>¥858,000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992">
                <a:tc>
                  <a:txBody>
                    <a:bodyPr/>
                    <a:lstStyle/>
                    <a:p>
                      <a:pPr marL="34925" marR="1520190">
                        <a:lnSpc>
                          <a:spcPts val="102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en-US" sz="1400" b="0" spc="-2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Senior management/specialist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¥977,600</a:t>
                      </a:r>
                      <a:endParaRPr lang="en-CA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solidFill>
                            <a:schemeClr val="tx1"/>
                          </a:solidFill>
                        </a:rPr>
                        <a:t>¥936,000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6006">
                <a:tc>
                  <a:txBody>
                    <a:bodyPr/>
                    <a:lstStyle/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Senior + Management/Specialist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¥1,175,200</a:t>
                      </a:r>
                      <a:endParaRPr lang="en-CA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>
                          <a:solidFill>
                            <a:schemeClr val="tx1"/>
                          </a:solidFill>
                        </a:rPr>
                        <a:t>¥1,248,000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428623" y="5574751"/>
            <a:ext cx="800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Average Salary's are in </a:t>
            </a:r>
            <a:r>
              <a:rPr lang="en-CA" sz="1400" dirty="0">
                <a:latin typeface="Arial" panose="020B0604020202020204" pitchFamily="34" charset="0"/>
                <a:cs typeface="Arial" panose="020B0604020202020204" pitchFamily="34" charset="0"/>
              </a:rPr>
              <a:t>RMB. Conversion rate of 1 CAD = 5.20 RMB (as of </a:t>
            </a:r>
            <a:r>
              <a:rPr lang="en-CA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Sept.10, </a:t>
            </a:r>
            <a:r>
              <a:rPr lang="en-CA" sz="1400" dirty="0">
                <a:latin typeface="Arial" panose="020B0604020202020204" pitchFamily="34" charset="0"/>
                <a:cs typeface="Arial" panose="020B0604020202020204" pitchFamily="34" charset="0"/>
              </a:rPr>
              <a:t>2018 https://www.bing.com/search?q=exchange+rates&amp;src=IE-SearchBox&amp;FORM=IESR4S </a:t>
            </a:r>
            <a:r>
              <a:rPr lang="en-CA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** Average salary’s obtained from </a:t>
            </a:r>
            <a:r>
              <a:rPr lang="en-CA" sz="14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</a:t>
            </a:r>
            <a:r>
              <a:rPr lang="en-CA" sz="1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://</a:t>
            </a:r>
            <a:r>
              <a:rPr lang="en-CA" sz="14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www.apega.ca/assets/PDFs/salary-survey-highlights.pdf</a:t>
            </a:r>
            <a:r>
              <a:rPr lang="en-CA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(Sept. 10, 2018)</a:t>
            </a:r>
            <a:endParaRPr lang="en-CA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44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08229" y="186554"/>
            <a:ext cx="43045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Admission requirements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9125" y="1078303"/>
            <a:ext cx="466689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Minimum grade point average of 3.00 on a 4.00 scale (80%) on all transfer subjects based on your most recent 30 university-transferable credit hours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Minimum TOEFL score of 86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iBT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or IELTS 6.5 overall score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If you do not meet the language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requirements for 2+2 programs,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you can complete International Foundations Program courses for advanced English language support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3+2 students </a:t>
            </a: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must </a:t>
            </a: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also qualify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for admission to their graduate program based on UCalgary and home institution grades (minimum of 80% and 3.00 GPA required)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751" y="1151498"/>
            <a:ext cx="3657600" cy="548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5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443586" y="226915"/>
            <a:ext cx="7346763" cy="793750"/>
          </a:xfrm>
          <a:prstGeom prst="rect">
            <a:avLst/>
          </a:prstGeom>
        </p:spPr>
        <p:txBody>
          <a:bodyPr/>
          <a:lstStyle>
            <a:lvl1pPr algn="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Studying in Canada</a:t>
            </a:r>
            <a:endParaRPr lang="en-CA" sz="32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58104" y="1064699"/>
            <a:ext cx="8385896" cy="404928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F0000"/>
              </a:buClr>
              <a:buFont typeface="Wingdings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SzPct val="90000"/>
              <a:buFont typeface="Wingdings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Canada is a safe and friendly country, welcoming to newcomers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Quality of Canadian education is high – universities are publicly funded and supported by provincial governments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Tuition fees and living costs are much lower than the U.S., U.K. and Australia 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Canada supports cutting edge research and technology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Solid Canadian economy helps graduates transition into careers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International students can remain in Canada after graduation for a work permit, with avenues to immigration if you want to stay</a:t>
            </a:r>
          </a:p>
          <a:p>
            <a:endParaRPr lang="en-US" dirty="0" smtClean="0"/>
          </a:p>
          <a:p>
            <a:endParaRPr lang="en-US" sz="2400" dirty="0" smtClean="0"/>
          </a:p>
          <a:p>
            <a:endParaRPr lang="en-US" sz="2400" dirty="0" smtClean="0"/>
          </a:p>
        </p:txBody>
      </p:sp>
      <p:pic>
        <p:nvPicPr>
          <p:cNvPr id="4" name="Picture 3" descr="peacebridge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715" y="5202053"/>
            <a:ext cx="9143285" cy="165594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426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23855" y="48898"/>
            <a:ext cx="64627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International Foundations </a:t>
            </a:r>
            <a:b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</a:br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Program – 2+2 students</a:t>
            </a:r>
            <a:endParaRPr lang="en-US" sz="2400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3245" y="1371214"/>
            <a:ext cx="830723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Advanced academic and oral communication courses build on your English language skills</a:t>
            </a:r>
            <a:b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Mandatory for students who do not meet the English language proficiency scores; optional for students who wish additional language study</a:t>
            </a:r>
            <a:b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2+2 program students: 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 to 3 semesters of intensive, full-time language study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Focus on academic writing and grammar, listening, and speaking skills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Placement test determines length of your language study program 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073" y="4012441"/>
            <a:ext cx="7928130" cy="236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97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1401600" y="85314"/>
            <a:ext cx="7346763" cy="793750"/>
          </a:xfrm>
          <a:prstGeom prst="rect">
            <a:avLst/>
          </a:prstGeom>
        </p:spPr>
        <p:txBody>
          <a:bodyPr/>
          <a:lstStyle>
            <a:lvl1pPr algn="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Tuition and living</a:t>
            </a:r>
            <a:b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</a:br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 expenses</a:t>
            </a:r>
            <a:endParaRPr lang="en-US" sz="2400" dirty="0"/>
          </a:p>
          <a:p>
            <a:endParaRPr lang="en-US" sz="3200" dirty="0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847850" y="25511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847850" y="25955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803679" y="5148344"/>
            <a:ext cx="80889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ucalgary.ca/registrar/finances/budgeting/cost-estimator</a:t>
            </a:r>
          </a:p>
          <a:p>
            <a:pPr algn="ctr"/>
            <a:endParaRPr lang="en-US" sz="1200" dirty="0">
              <a:solidFill>
                <a:srgbClr val="FF0000"/>
              </a:solidFill>
            </a:endParaRPr>
          </a:p>
          <a:p>
            <a:r>
              <a:rPr lang="en-US" sz="1400" dirty="0" smtClean="0"/>
              <a:t>* Estimated Tuition and fees are RMB. Conversion rate of 1 CAD = 5.20 RMB (as of Sept.6</a:t>
            </a:r>
            <a:r>
              <a:rPr lang="en-US" sz="1400" dirty="0"/>
              <a:t>, </a:t>
            </a:r>
            <a:r>
              <a:rPr lang="en-US" sz="1400" dirty="0" smtClean="0"/>
              <a:t>2018 https</a:t>
            </a:r>
            <a:r>
              <a:rPr lang="en-US" sz="1400" dirty="0"/>
              <a:t>://www.bing.com/search?q=exchange+rates&amp;src=IE-SearchBox&amp;FORM=IESR4S )</a:t>
            </a:r>
            <a:endParaRPr lang="en-US" sz="1400" dirty="0" smtClean="0"/>
          </a:p>
          <a:p>
            <a:r>
              <a:rPr lang="en-US" sz="1400" dirty="0" smtClean="0"/>
              <a:t>**Tuition </a:t>
            </a:r>
            <a:r>
              <a:rPr lang="en-US" sz="1400" dirty="0"/>
              <a:t>costs are approximated based on a course load of 10 classes (30 credits) over 8 months (2 terms). Tuition </a:t>
            </a:r>
            <a:r>
              <a:rPr lang="en-US" sz="1400" dirty="0" smtClean="0"/>
              <a:t>for business </a:t>
            </a:r>
            <a:r>
              <a:rPr lang="en-US" sz="1400" dirty="0"/>
              <a:t>programs is approximately $</a:t>
            </a:r>
            <a:r>
              <a:rPr lang="en-US" sz="1400" dirty="0" smtClean="0"/>
              <a:t>18,654 CAD. </a:t>
            </a:r>
            <a:r>
              <a:rPr lang="en-US" sz="1400" dirty="0"/>
              <a:t>See full </a:t>
            </a:r>
            <a:r>
              <a:rPr lang="en-US" sz="1400" dirty="0" smtClean="0"/>
              <a:t>fee </a:t>
            </a:r>
            <a:r>
              <a:rPr lang="en-US" sz="1400" dirty="0"/>
              <a:t>information at ucalgary.ca/registrar</a:t>
            </a:r>
            <a:r>
              <a:rPr lang="en-US" sz="1400" dirty="0" smtClean="0"/>
              <a:t>.</a:t>
            </a:r>
          </a:p>
          <a:p>
            <a:r>
              <a:rPr lang="en-US" sz="1400" dirty="0" smtClean="0"/>
              <a:t>***Meal plans available. See full fee information </a:t>
            </a:r>
            <a:r>
              <a:rPr lang="en-US" sz="1400" dirty="0"/>
              <a:t>at </a:t>
            </a:r>
            <a:r>
              <a:rPr lang="en-US" sz="1400" dirty="0" smtClean="0"/>
              <a:t>calgary.ca/residence/</a:t>
            </a:r>
            <a:r>
              <a:rPr lang="en-US" sz="1400" dirty="0" err="1" smtClean="0"/>
              <a:t>livinghere</a:t>
            </a:r>
            <a:r>
              <a:rPr lang="en-US" sz="1400" dirty="0" smtClean="0"/>
              <a:t>/</a:t>
            </a:r>
            <a:r>
              <a:rPr lang="en-US" sz="1400" dirty="0" err="1" smtClean="0"/>
              <a:t>mealplans</a:t>
            </a:r>
            <a:endParaRPr lang="en-US" sz="14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643766"/>
              </p:ext>
            </p:extLst>
          </p:nvPr>
        </p:nvGraphicFramePr>
        <p:xfrm>
          <a:off x="641797" y="984741"/>
          <a:ext cx="8185680" cy="401031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108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8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8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55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167640" algn="r">
                        <a:spcBef>
                          <a:spcPts val="135"/>
                        </a:spcBef>
                        <a:spcAft>
                          <a:spcPts val="0"/>
                        </a:spcAft>
                      </a:pPr>
                      <a:r>
                        <a:rPr lang="en-US" sz="1800" b="1" spc="-25" dirty="0">
                          <a:solidFill>
                            <a:srgbClr val="7B7E77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2+2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40640" algn="r">
                        <a:spcBef>
                          <a:spcPts val="135"/>
                        </a:spcBef>
                        <a:spcAft>
                          <a:spcPts val="0"/>
                        </a:spcAft>
                      </a:pPr>
                      <a:r>
                        <a:rPr lang="en-US" sz="1800" b="1" spc="-25" dirty="0">
                          <a:solidFill>
                            <a:srgbClr val="7B7E77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3+2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971">
                <a:tc>
                  <a:txBody>
                    <a:bodyPr/>
                    <a:lstStyle/>
                    <a:p>
                      <a:pPr marL="34925" marR="0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-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400" b="1" spc="-1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1400" b="1" spc="-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iti</a:t>
                      </a:r>
                      <a:r>
                        <a:rPr lang="en-US" sz="1400" b="1" spc="-1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on*/**</a:t>
                      </a:r>
                      <a:r>
                        <a:rPr lang="en-US" sz="1400" b="1" spc="12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1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b="1" spc="2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1" spc="1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400" b="1" spc="12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-1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cou</a:t>
                      </a:r>
                      <a:r>
                        <a:rPr lang="en-US" sz="1400" b="1" spc="-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rs</a:t>
                      </a:r>
                      <a:r>
                        <a:rPr lang="en-US" sz="1400" b="1" spc="-1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n-US" sz="1400" b="1" spc="-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400" b="1" spc="-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– </a:t>
                      </a:r>
                      <a:r>
                        <a:rPr lang="en-US" sz="1600" b="1" spc="-5" dirty="0" smtClean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10% Award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5345" marR="0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1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¥</a:t>
                      </a:r>
                      <a:r>
                        <a:rPr lang="en-US" sz="1400" b="1" spc="2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r>
                        <a:rPr lang="en-US" sz="1400" b="1" spc="4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 b="1" spc="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820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1925" marR="0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¥</a:t>
                      </a:r>
                      <a:r>
                        <a:rPr lang="en-US" sz="1400" b="1" spc="2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75,935</a:t>
                      </a:r>
                      <a:r>
                        <a:rPr lang="en-US" sz="1400" b="1" spc="-14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spc="-13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¥</a:t>
                      </a:r>
                      <a:r>
                        <a:rPr lang="en-US" sz="1400" b="1" spc="2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85,820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161">
                <a:tc>
                  <a:txBody>
                    <a:bodyPr/>
                    <a:lstStyle/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adua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n-US" sz="1400" b="1" spc="-2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uden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400" b="1" spc="-2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annual</a:t>
                      </a:r>
                      <a:r>
                        <a:rPr lang="en-US" sz="1400" b="1" spc="-2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ee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1450" algn="r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-4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830" algn="r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¥</a:t>
                      </a:r>
                      <a:r>
                        <a:rPr lang="en-US" sz="1400" b="1" spc="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4,118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472">
                <a:tc>
                  <a:txBody>
                    <a:bodyPr/>
                    <a:lstStyle/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1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1400" b="1" spc="-7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ee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44245" marR="0" algn="r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¥6,416  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400" b="1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¥3,697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139">
                <a:tc>
                  <a:txBody>
                    <a:bodyPr/>
                    <a:lstStyle/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400" b="1" spc="1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ks and 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upp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1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1400" b="1" spc="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¥10,400</a:t>
                      </a:r>
                      <a:r>
                        <a:rPr lang="en-US" sz="1400" b="1" spc="-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spc="-1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¥</a:t>
                      </a:r>
                      <a:r>
                        <a:rPr lang="en-US" sz="1400" b="1" spc="1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15,600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1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1400" b="1" spc="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¥10,400</a:t>
                      </a:r>
                      <a:r>
                        <a:rPr lang="en-US" sz="1400" b="1" spc="-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spc="-1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¥</a:t>
                      </a:r>
                      <a:r>
                        <a:rPr lang="en-US" sz="1400" b="1" spc="1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15,600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906">
                <a:tc>
                  <a:txBody>
                    <a:bodyPr/>
                    <a:lstStyle/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Living</a:t>
                      </a:r>
                      <a:r>
                        <a:rPr lang="en-US" sz="1400" b="1" spc="8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400" b="1" spc="9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1400" b="1" spc="8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pend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</a:t>
                      </a:r>
                      <a:r>
                        <a:rPr lang="en-US" sz="1400" b="1" spc="9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mone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9570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¥10,400</a:t>
                      </a:r>
                      <a:r>
                        <a:rPr lang="en-US" sz="1400" b="1" spc="-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spc="-1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¥</a:t>
                      </a:r>
                      <a:r>
                        <a:rPr lang="en-US" sz="1400" b="1" spc="1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20,800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383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¥10,400</a:t>
                      </a:r>
                      <a:r>
                        <a:rPr lang="en-US" sz="1400" b="1" spc="-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spc="-1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¥</a:t>
                      </a:r>
                      <a:r>
                        <a:rPr lang="en-US" sz="1400" b="1" spc="1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20,800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4507">
                <a:tc>
                  <a:txBody>
                    <a:bodyPr/>
                    <a:lstStyle/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1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spc="1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camp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</a:t>
                      </a:r>
                      <a:r>
                        <a:rPr lang="en-US" sz="1400" b="1" spc="13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hou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 -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Upper year residence, no meal </a:t>
                      </a:r>
                      <a:r>
                        <a:rPr lang="en-US" sz="1400" b="1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plan***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en-US" sz="1400" b="1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400" b="1" spc="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¥33,300</a:t>
                      </a:r>
                      <a:r>
                        <a:rPr lang="en-US" sz="1400" b="1" spc="-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400" b="1" spc="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¥</a:t>
                      </a:r>
                      <a:r>
                        <a:rPr lang="en-US" sz="1400" b="1" spc="1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42,203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sz="1400" b="1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¥33,300 - ¥42,203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16325">
                <a:tc>
                  <a:txBody>
                    <a:bodyPr/>
                    <a:lstStyle/>
                    <a:p>
                      <a:pPr marL="34925" marR="1520190">
                        <a:lnSpc>
                          <a:spcPts val="102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endParaRPr lang="en-US" sz="1400" b="1" spc="-20" dirty="0" smtClean="0">
                        <a:solidFill>
                          <a:srgbClr val="58595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925" marR="1520190">
                        <a:lnSpc>
                          <a:spcPts val="1020"/>
                        </a:lnSpc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-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Off-campus housing </a:t>
                      </a:r>
                      <a:r>
                        <a:rPr lang="en-US" sz="1400" b="1" spc="-2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-2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400" b="1" spc="-3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1400" b="1" spc="-3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1400" b="1" spc="9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bed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oom</a:t>
                      </a:r>
                      <a:r>
                        <a:rPr lang="en-US" sz="1400" b="1" spc="9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apar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400" b="1" spc="13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based</a:t>
                      </a:r>
                      <a:r>
                        <a:rPr lang="en-US" sz="1400" b="1" spc="8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1400" b="1" spc="8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eigh</a:t>
                      </a: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400" b="1" spc="8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-5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months)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6037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¥</a:t>
                      </a:r>
                      <a:r>
                        <a:rPr lang="en-US" sz="1400" b="1" spc="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41,600</a:t>
                      </a:r>
                      <a:r>
                        <a:rPr lang="en-US" sz="1400" b="1" spc="-5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spc="-5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-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¥</a:t>
                      </a:r>
                      <a:r>
                        <a:rPr lang="en-US" sz="1400" b="1" spc="-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78,832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400" b="1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¥41,600 - ¥78,832</a:t>
                      </a:r>
                    </a:p>
                    <a:p>
                      <a:pPr marL="0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9248">
                <a:tc>
                  <a:txBody>
                    <a:bodyPr/>
                    <a:lstStyle/>
                    <a:p>
                      <a:pPr marL="34925" marR="0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Century Gothic" panose="020B0502020202020204" pitchFamily="34" charset="0"/>
                        </a:rPr>
                        <a:t>Approximate Total </a:t>
                      </a:r>
                      <a:r>
                        <a:rPr lang="en-US" sz="1200" b="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Century Gothic" panose="020B0502020202020204" pitchFamily="34" charset="0"/>
                        </a:rPr>
                        <a:t>(</a:t>
                      </a:r>
                      <a:r>
                        <a:rPr lang="en-US" sz="1200" dirty="0" smtClean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Century Gothic" panose="020B0502020202020204" pitchFamily="34" charset="0"/>
                        </a:rPr>
                        <a:t>including </a:t>
                      </a:r>
                      <a:r>
                        <a:rPr lang="en-US" sz="1200" dirty="0">
                          <a:effectLst/>
                          <a:latin typeface="Century Gothic" panose="020B0502020202020204" pitchFamily="34" charset="0"/>
                          <a:ea typeface="Century Gothic" panose="020B0502020202020204" pitchFamily="34" charset="0"/>
                          <a:cs typeface="Century Gothic" panose="020B0502020202020204" pitchFamily="34" charset="0"/>
                        </a:rPr>
                        <a:t>On-campus housing)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CF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¥146,338</a:t>
                      </a:r>
                      <a:r>
                        <a:rPr lang="en-US" sz="1400" b="1" spc="-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spc="-1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¥</a:t>
                      </a:r>
                      <a:r>
                        <a:rPr lang="en-US" sz="1400" b="1" spc="1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170,840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B5BE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spc="10" dirty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1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¥137,852</a:t>
                      </a:r>
                      <a:r>
                        <a:rPr lang="en-US" sz="1400" b="1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b="1" spc="-15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spc="20" dirty="0" smtClean="0">
                          <a:solidFill>
                            <a:srgbClr val="58595B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¥174,959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AA2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184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1401600" y="85314"/>
            <a:ext cx="7346763" cy="793750"/>
          </a:xfrm>
          <a:prstGeom prst="rect">
            <a:avLst/>
          </a:prstGeom>
        </p:spPr>
        <p:txBody>
          <a:bodyPr/>
          <a:lstStyle>
            <a:lvl1pPr algn="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Canadian Tuition Fee Comparison</a:t>
            </a:r>
            <a:endParaRPr lang="en-US" sz="2400" dirty="0"/>
          </a:p>
          <a:p>
            <a:endParaRPr lang="en-US" sz="3200" dirty="0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847850" y="25511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847850" y="25955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803677" y="5517041"/>
            <a:ext cx="808896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200" dirty="0">
              <a:solidFill>
                <a:srgbClr val="FF0000"/>
              </a:solidFill>
            </a:endParaRPr>
          </a:p>
          <a:p>
            <a:r>
              <a:rPr lang="en-US" sz="1400" dirty="0" smtClean="0"/>
              <a:t>*Tuition + additional fees are in RMB. Conversion rate of 1 CAD = 5.2 RMB (as of Sept.6, 2018 </a:t>
            </a:r>
            <a:r>
              <a:rPr lang="en-US" sz="1400" dirty="0"/>
              <a:t>https://www.xe.com/currencyconverter/convert/?Amount=1&amp;From=CAD&amp;To=CNY)</a:t>
            </a:r>
            <a:endParaRPr lang="en-US" sz="1400" dirty="0" smtClean="0"/>
          </a:p>
          <a:p>
            <a:r>
              <a:rPr lang="en-US" sz="1400" dirty="0" smtClean="0"/>
              <a:t>**Tuition </a:t>
            </a:r>
            <a:r>
              <a:rPr lang="en-US" sz="1400" dirty="0"/>
              <a:t>costs are approximated based on a course load of 10 classes </a:t>
            </a:r>
            <a:r>
              <a:rPr lang="en-US" sz="1400" dirty="0" smtClean="0"/>
              <a:t>over </a:t>
            </a:r>
            <a:r>
              <a:rPr lang="en-US" sz="1400" dirty="0"/>
              <a:t>8 months (2 terms</a:t>
            </a:r>
            <a:r>
              <a:rPr lang="en-US" sz="1400" dirty="0" smtClean="0"/>
              <a:t>).</a:t>
            </a:r>
          </a:p>
          <a:p>
            <a:r>
              <a:rPr lang="en-US" sz="1400" dirty="0" smtClean="0"/>
              <a:t>***Average fees are based on a full year (2 terms)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752" y="1201481"/>
            <a:ext cx="7410736" cy="437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05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1401600" y="85314"/>
            <a:ext cx="7346763" cy="793750"/>
          </a:xfrm>
          <a:prstGeom prst="rect">
            <a:avLst/>
          </a:prstGeom>
        </p:spPr>
        <p:txBody>
          <a:bodyPr/>
          <a:lstStyle>
            <a:lvl1pPr algn="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International Tuition Fee Comparison</a:t>
            </a:r>
            <a:endParaRPr lang="en-US" sz="2400" dirty="0"/>
          </a:p>
          <a:p>
            <a:endParaRPr lang="en-US" sz="3200" dirty="0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847850" y="25511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847850" y="25955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803677" y="5517041"/>
            <a:ext cx="808896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200" dirty="0">
              <a:solidFill>
                <a:srgbClr val="FF0000"/>
              </a:solidFill>
            </a:endParaRPr>
          </a:p>
          <a:p>
            <a:r>
              <a:rPr lang="en-US" sz="1400" dirty="0" smtClean="0"/>
              <a:t>*Tuition + additional fees are in RMB. Conversion rate as of Sept.6, 2018 </a:t>
            </a:r>
            <a:r>
              <a:rPr lang="en-US" sz="1400" dirty="0"/>
              <a:t>https://www.xe.com/currencyconverter/convert</a:t>
            </a:r>
            <a:r>
              <a:rPr lang="en-US" sz="1400" dirty="0" smtClean="0"/>
              <a:t>/)</a:t>
            </a:r>
          </a:p>
          <a:p>
            <a:r>
              <a:rPr lang="en-US" sz="1400" dirty="0" smtClean="0"/>
              <a:t>**Tuition </a:t>
            </a:r>
            <a:r>
              <a:rPr lang="en-US" sz="1400" dirty="0"/>
              <a:t>costs are approximated based on a course load of 10 classes </a:t>
            </a:r>
            <a:r>
              <a:rPr lang="en-US" sz="1400" dirty="0" smtClean="0"/>
              <a:t>over </a:t>
            </a:r>
            <a:r>
              <a:rPr lang="en-US" sz="1400" dirty="0"/>
              <a:t>8 months (2 terms</a:t>
            </a:r>
            <a:r>
              <a:rPr lang="en-US" sz="1400" dirty="0" smtClean="0"/>
              <a:t>).</a:t>
            </a:r>
          </a:p>
          <a:p>
            <a:r>
              <a:rPr lang="en-US" sz="1400" dirty="0" smtClean="0"/>
              <a:t>***Average fees are based on a full year (2 terms)</a:t>
            </a:r>
            <a:endParaRPr lang="en-US" sz="1400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/>
          </p:nvPr>
        </p:nvGraphicFramePr>
        <p:xfrm>
          <a:off x="1173707" y="1187355"/>
          <a:ext cx="7219666" cy="4329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619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2471" y="1017918"/>
            <a:ext cx="2880678" cy="52841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03776" y="22053"/>
            <a:ext cx="61765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Why you should study </a:t>
            </a:r>
            <a:b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</a:br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at UCalgary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10041" y="931138"/>
            <a:ext cx="560104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UCalgary is a highly ranked recognized educational leader in Canada and abroad, with a global orientation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Competitive financial conditions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Our commitment to success is part of our ‘Eyes High’ five-year plans to encourage all staff, students, and faculty to strive for excellence</a:t>
            </a:r>
            <a:b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Graduate with two degrees to be more competitive in the global job market</a:t>
            </a:r>
            <a:b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Opportunity to gain international work experience from 8 months to up to 3 years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4970" y="4794350"/>
            <a:ext cx="1738299" cy="9006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717" y="5287264"/>
            <a:ext cx="1476803" cy="8154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5523" y="6062961"/>
            <a:ext cx="1783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BB031"/>
                </a:solidFill>
              </a:rPr>
              <a:t>2015 - 2017</a:t>
            </a:r>
            <a:endParaRPr lang="en-US" sz="2400" b="1" dirty="0">
              <a:solidFill>
                <a:srgbClr val="FBB03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03776" y="5840429"/>
            <a:ext cx="1705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BB031"/>
                </a:solidFill>
              </a:rPr>
              <a:t>2016 - 2017</a:t>
            </a:r>
            <a:endParaRPr lang="en-US" sz="2400" b="1" dirty="0">
              <a:solidFill>
                <a:srgbClr val="FBB03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523" y="4237035"/>
            <a:ext cx="2100566" cy="7213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5523" y="4912172"/>
            <a:ext cx="2488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BB031"/>
                </a:solidFill>
              </a:rPr>
              <a:t>#195 in 2016 - 2017</a:t>
            </a:r>
            <a:endParaRPr lang="en-US" sz="2000" b="1" dirty="0">
              <a:solidFill>
                <a:srgbClr val="FBB031"/>
              </a:solidFill>
            </a:endParaRPr>
          </a:p>
        </p:txBody>
      </p:sp>
      <p:pic>
        <p:nvPicPr>
          <p:cNvPr id="11" name="Content Placeholder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3465" y="4168357"/>
            <a:ext cx="2382952" cy="649246"/>
          </a:xfrm>
          <a:prstGeom prst="rect">
            <a:avLst/>
          </a:prstGeom>
        </p:spPr>
      </p:pic>
      <p:pic>
        <p:nvPicPr>
          <p:cNvPr id="13" name="Content Placeholder 5" descr="EyesHigh Logo on White Background High Res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9996" y="4779489"/>
            <a:ext cx="996677" cy="150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4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1331090" y="207819"/>
            <a:ext cx="7346763" cy="793750"/>
          </a:xfrm>
          <a:prstGeom prst="rect">
            <a:avLst/>
          </a:prstGeom>
        </p:spPr>
        <p:txBody>
          <a:bodyPr/>
          <a:lstStyle>
            <a:lvl1pPr algn="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Next steps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02593" y="2681276"/>
            <a:ext cx="4801546" cy="394566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F0000"/>
              </a:buClr>
              <a:buFont typeface="Wingdings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SzPct val="90000"/>
              <a:buFont typeface="Wingdings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Visit our website </a:t>
            </a:r>
            <a:r>
              <a:rPr lang="en-US" sz="1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ucalgary.ca/uci/collaborative-programs </a:t>
            </a:r>
            <a:br>
              <a:rPr lang="en-US" sz="1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Inform your University’s international officer of your interest in studying at  UCalgary</a:t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Your international office will provide you with application link</a:t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Visit </a:t>
            </a:r>
            <a:r>
              <a:rPr lang="en-US" sz="1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wcm.ucalgary.ca/registrar/future-students/connect </a:t>
            </a:r>
            <a:r>
              <a:rPr lang="en-CA" sz="1800" dirty="0">
                <a:latin typeface="Arial" panose="020B0604020202020204" pitchFamily="34" charset="0"/>
                <a:cs typeface="Arial" panose="020B0604020202020204" pitchFamily="34" charset="0"/>
              </a:rPr>
              <a:t>for more information about UCalgary and receive important details and </a:t>
            </a:r>
            <a:r>
              <a:rPr lang="en-CA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reminders</a:t>
            </a:r>
          </a:p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More information on our </a:t>
            </a:r>
            <a:r>
              <a:rPr lang="en-US" sz="1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 Students/International students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tab at </a:t>
            </a:r>
            <a:r>
              <a:rPr lang="en-US" sz="1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ucalgary.ca </a:t>
            </a:r>
          </a:p>
          <a:p>
            <a:pPr marL="0" indent="0">
              <a:buFont typeface="Wingdings" charset="2"/>
              <a:buNone/>
            </a:pPr>
            <a:endParaRPr lang="en-US" sz="2400" dirty="0" smtClean="0"/>
          </a:p>
          <a:p>
            <a:pPr marL="0" indent="0" algn="ctr">
              <a:lnSpc>
                <a:spcPct val="170000"/>
              </a:lnSpc>
              <a:buFont typeface="Wingdings" charset="2"/>
              <a:buNone/>
            </a:pPr>
            <a:endParaRPr lang="en-US" sz="3300" b="1" dirty="0" smtClean="0"/>
          </a:p>
          <a:p>
            <a:pPr marL="0" indent="0">
              <a:lnSpc>
                <a:spcPct val="170000"/>
              </a:lnSpc>
              <a:buFont typeface="Wingdings" charset="2"/>
              <a:buNone/>
            </a:pPr>
            <a:endParaRPr lang="en-US" sz="31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09695" y="1068076"/>
            <a:ext cx="47201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Applications Open: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October 1</a:t>
            </a:r>
            <a:r>
              <a:rPr lang="en-US" sz="2000" b="1" baseline="30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Application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deadline: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000" b="1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1241" y="1455308"/>
            <a:ext cx="3733063" cy="502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0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11353" y="251734"/>
            <a:ext cx="7126969" cy="929899"/>
          </a:xfrm>
          <a:prstGeom prst="rect">
            <a:avLst/>
          </a:prstGeom>
        </p:spPr>
        <p:txBody>
          <a:bodyPr/>
          <a:lstStyle>
            <a:lvl1pPr algn="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What’s next?</a:t>
            </a:r>
            <a:endParaRPr lang="en-CA" sz="2400" dirty="0"/>
          </a:p>
        </p:txBody>
      </p:sp>
      <p:sp>
        <p:nvSpPr>
          <p:cNvPr id="3" name="Content Placeholder 1"/>
          <p:cNvSpPr txBox="1">
            <a:spLocks/>
          </p:cNvSpPr>
          <p:nvPr/>
        </p:nvSpPr>
        <p:spPr>
          <a:xfrm>
            <a:off x="775138" y="1548882"/>
            <a:ext cx="8185982" cy="464068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F0000"/>
              </a:buClr>
              <a:buFont typeface="Wingdings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SzPct val="90000"/>
              <a:buFont typeface="Wingdings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Have your transcripts and documents ready to upload through </a:t>
            </a:r>
            <a:r>
              <a:rPr lang="en-US" sz="1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choose.ucalgary.ca/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or email us at </a:t>
            </a:r>
            <a:r>
              <a:rPr lang="en-US" sz="1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international.admissions@ucalgary.ca</a:t>
            </a:r>
          </a:p>
          <a:p>
            <a:pPr marL="0" indent="0">
              <a:buNone/>
            </a:pPr>
            <a:endParaRPr lang="en-US" sz="18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Contact us on WeChat at UCalgary2500 or write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to Ivy Huang, International Collaborative Projects Specialist: </a:t>
            </a:r>
            <a:r>
              <a:rPr lang="en-US" sz="1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ivy.huang1@ucalgary.ca </a:t>
            </a:r>
          </a:p>
          <a:p>
            <a:pPr marL="0" indent="0">
              <a:buNone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    or call +1.403.210.6185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/>
          </a:p>
          <a:p>
            <a:pPr lvl="1"/>
            <a:endParaRPr lang="en-US" u="sng" dirty="0" smtClean="0">
              <a:solidFill>
                <a:srgbClr val="0000FF"/>
              </a:solidFill>
            </a:endParaRPr>
          </a:p>
          <a:p>
            <a:pPr lvl="1"/>
            <a:endParaRPr lang="en-US" u="sng" dirty="0" smtClean="0">
              <a:solidFill>
                <a:srgbClr val="0000FF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5871" y="3600640"/>
            <a:ext cx="4290942" cy="28924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9445" y="3809315"/>
            <a:ext cx="44310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Review student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permit and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visa requirements: 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cic.gc.ca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Apply for residence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ucalgary.ca/residence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Read our International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Student Handbook: 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ucalgary.ca/</a:t>
            </a:r>
            <a:r>
              <a:rPr lang="en-US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lang="en-US" u="sng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10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96557" y="52103"/>
            <a:ext cx="482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  <a:cs typeface="Arial" panose="020B0604020202020204" pitchFamily="34" charset="0"/>
              </a:rPr>
              <a:t>Support</a:t>
            </a:r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 through</a:t>
            </a:r>
            <a:b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</a:br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 WeChat</a:t>
            </a:r>
            <a:endParaRPr 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 Black" panose="020B0A04020102020204" pitchFamily="34" charset="0"/>
            </a:endParaRPr>
          </a:p>
        </p:txBody>
      </p:sp>
      <p:pic>
        <p:nvPicPr>
          <p:cNvPr id="8" name="Picture 2" descr="https://attachment.outlook.office.net/owa/biola.folarin@ucalgary.ca/service.svc/s/GetFileAttachment?id=AAMkADVkNTQwM2NjLTM1OGUtNDFiMi05ODY0LTNiYzExMTJmOTUxZABGAAAAAAA9i2Q%2BoLvMTKAs2eaGmNKABwAZRTBVshGoSYeJIU6EztsBAAAAAAEMAAAZRTBVshGoSYeJIU6EztsBAALtgfsmAAABEgAQADHiovvc7qdGqvCFz7hVNKc%3D&amp;X-OWA-CANARY=Ukp4KvXA3Uu6eZVjtdF7cKBfZex0CNYYZeTRAL-qQz3aAPd9AA9EN_zRC1EwhhfmtdDCCiJa-N4.&amp;token=eyJhbGciOiJSUzI1NiIsImtpZCI6IjA2MDBGOUY2NzQ2MjA3MzdFNzM0MDRFMjg3QzQ1QTgxOENCN0NFQjgiLCJ4NXQiOiJCZ0Q1OW5SaUJ6Zm5OQVRpaDhSYWdZeTN6cmciLCJ0eXAiOiJKV1QifQ.eyJ2ZXIiOiJFeGNoYW5nZS5DYWxsYmFjay5WMSIsImFwcGN0eHNlbmRlciI6Ik93YURvd25sb2FkQGM2MDlhMGVjLWE1ZTMtNDYzMS05Njg2LTE5MjI4MGJkOTE1MSIsImFwcGN0eCI6IntcIm1zZXhjaHByb3RcIjpcIm93YVwiLFwicHJpbWFyeXNpZFwiOlwiUy0xLTUtMjEtMzk3MTk1Njc4LTE5Njk2ODYyMzEtMjIyNjQ2NTkwLTc1MzIxMDZcIixcInB1aWRcIjpcIjExNTM5MDY2NjA4NzMwNTc5NzFcIixcIm9pZFwiOlwiZjc4MGJhNmItZjViNy00MmMwLTk2ZWYtMzBkNDIwNWYxNzNjXCIsXCJzY29wZVwiOlwiT3dhRG93bmxvYWRcIn0iLCJuYmYiOjE1MzQ5NzIyMzksImV4cCI6MTUzNDk3MjgzOSwiaXNzIjoiMDAwMDAwMDItMDAwMC0wZmYxLWNlMDAtMDAwMDAwMDAwMDAwQGM2MDlhMGVjLWE1ZTMtNDYzMS05Njg2LTE5MjI4MGJkOTE1MSIsImF1ZCI6IjAwMDAwMDAyLTAwMDAtMGZmMS1jZTAwLTAwMDAwMDAwMDAwMC9hdHRhY2htZW50Lm91dGxvb2sub2ZmaWNlLm5ldEBjNjA5YTBlYy1hNWUzLTQ2MzEtOTY4Ni0xOTIyODBiZDkxNTEifQ.NonaF8VhYJSeG2lqZPXQ_TxRJ7TLFmia8f-8zgxPytY0lwlllumRslDuAIoTk_8DxPblcbg7lUTpVRB08XWD-t2-az22OLJj9v70lNm9AshchlqgO6Ul4I-dSQAEhoYDQLx_KwQYhNvbygDJP00UR7VUFLAXYqreZp75gixh4Byvu6R_JuHc8RkoCCYdOlcNDbmarfKcHQewBvMCCUKvX9q6KKmOA_JNOfInrRU-ZIq7uNNi3UWgg8Syn9T_xLuyQkylvEMagLOJFVUr2YH7-12poumN14iWVHMp7QQapcVjgFTZx38eAbLoRLdjNMQ7A-ex_uwh3G88ps5xLggO3g&amp;owa=outlook.office.com&amp;isImagePreview=Tru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395" y="941232"/>
            <a:ext cx="4666891" cy="567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72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988050" y="149630"/>
            <a:ext cx="7155950" cy="793750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pic>
        <p:nvPicPr>
          <p:cNvPr id="5" name="Picture 8" descr="alberta_bi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99B3CC"/>
              </a:clrFrom>
              <a:clrTo>
                <a:srgbClr val="99B3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5769" y="1120800"/>
            <a:ext cx="3585031" cy="268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4" descr="alberta phot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411" y="4270076"/>
            <a:ext cx="5095483" cy="2377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5" descr="Southern_Alberta_003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48083" y="4106174"/>
            <a:ext cx="3182717" cy="266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190176" y="223596"/>
            <a:ext cx="4142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Welcome to Alberta!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817223" y="1132576"/>
            <a:ext cx="49308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Beautiful landscapes, with the Rocky Mountains to the west, and prairie grasslands to the east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Alberta enjoys a diverse and strong economy – many people come to Alberta to live and work 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Affordability without compromise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34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860273" y="1130168"/>
            <a:ext cx="7922029" cy="461772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F0000"/>
              </a:buClr>
              <a:buFont typeface="Wingdings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SzPct val="90000"/>
              <a:buFont typeface="Wingdings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Calgary is the 4</a:t>
            </a:r>
            <a:r>
              <a:rPr lang="en-US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most livable city in the world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Highly educated population, and Canada’s 4</a:t>
            </a:r>
            <a:r>
              <a:rPr lang="en-US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most diverse city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Energy and engineering capital of Canada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Highest concentration of corporate head offices and small businesses per capita in Canada 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Sunniest city in Canada — over 333 days a year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35539" y="228519"/>
            <a:ext cx="7346763" cy="602364"/>
          </a:xfrm>
          <a:prstGeom prst="rect">
            <a:avLst/>
          </a:prstGeom>
        </p:spPr>
        <p:txBody>
          <a:bodyPr/>
          <a:lstStyle>
            <a:lvl1pPr algn="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Calgary: a</a:t>
            </a:r>
            <a:r>
              <a:rPr 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 </a:t>
            </a:r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great place to live</a:t>
            </a:r>
            <a:endParaRPr lang="en-US" sz="2400" dirty="0"/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848044"/>
            <a:ext cx="9144001" cy="201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24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597730" y="182881"/>
            <a:ext cx="7346763" cy="793750"/>
          </a:xfrm>
          <a:prstGeom prst="rect">
            <a:avLst/>
          </a:prstGeom>
        </p:spPr>
        <p:txBody>
          <a:bodyPr/>
          <a:lstStyle>
            <a:lvl1pPr algn="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11757" y="57118"/>
            <a:ext cx="61687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UCalgary: a global </a:t>
            </a:r>
            <a:b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</a:br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intellectual hub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4848225" y="981712"/>
            <a:ext cx="429577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Member of Canada’s U15 research-intensive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universities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Community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32,000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exceptional students like you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Our campus is 526 park-like acres, making it unique and different from other schools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#7 research-intensive university in Canada means our degrees are internationally recognized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91% of our graduates find employment within 6 months after graduation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Wide range of programs and offices to support students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493" y="1069501"/>
            <a:ext cx="4053732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64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64979" y="8063"/>
            <a:ext cx="62980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Your student </a:t>
            </a:r>
            <a:b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</a:br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experience</a:t>
            </a:r>
          </a:p>
          <a:p>
            <a:endParaRPr lang="en-CA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829174" y="608228"/>
            <a:ext cx="4314825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You are part of our success: we invest in student development to help prepare you for your future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Our campus atmosphere is open and friendly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UCalgary residence offers you a chance to live and study in apartment-style campus housing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International student services help you explore Calgary and Alberta, and meet your classmates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Your health and safety is our priority 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We encourage you to participate in volunteer activities, student clubs, and take your place as a UCalgary student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350" y="1028699"/>
            <a:ext cx="3933824" cy="573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74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51468" y="769777"/>
            <a:ext cx="70442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Video 2: Student Experience 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accent1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accent1"/>
              </a:buClr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1658" y="1418896"/>
            <a:ext cx="6612965" cy="51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34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421"/>
          <a:stretch/>
        </p:blipFill>
        <p:spPr>
          <a:xfrm>
            <a:off x="738647" y="1379149"/>
            <a:ext cx="3637440" cy="50216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373260" y="0"/>
            <a:ext cx="52890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Building on our partnership: </a:t>
            </a:r>
            <a:b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</a:br>
            <a:r>
              <a:rPr 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2+2 and 3+2 programs</a:t>
            </a:r>
            <a:endParaRPr 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5098" y="583510"/>
            <a:ext cx="466080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2+2 programs – study at your university and ours, and earn two bachelor’s degrees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3+2 programs – finish your bachelor’s degree with UCalgary courses, and then complete a master’s degree with us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Benefit from the strength of the partnership between our schools, and finish with two degrees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Current programs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Science 2+2 and 3+2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Engineering 3+2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Future programs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Arts 2+2 and 3+2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Business 2+2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Kinesiology 3+2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Social Work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2+2</a:t>
            </a:r>
          </a:p>
        </p:txBody>
      </p:sp>
    </p:spTree>
    <p:extLst>
      <p:ext uri="{BB962C8B-B14F-4D97-AF65-F5344CB8AC3E}">
        <p14:creationId xmlns:p14="http://schemas.microsoft.com/office/powerpoint/2010/main" val="408636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12069" y="42098"/>
            <a:ext cx="65099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Faculty of Science: innovation, </a:t>
            </a:r>
          </a:p>
          <a:p>
            <a:pPr algn="r"/>
            <a:r>
              <a:rPr lang="en-US" sz="24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</a:rPr>
              <a:t>research, and curiosity</a:t>
            </a:r>
            <a:endParaRPr lang="en-US" sz="2400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 Black" panose="020B0A040201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95461" y="1173540"/>
            <a:ext cx="404853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UCalgary’s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second largest faculty, home to 6 departments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Innovative programs, hands-on research opportunities, cutting-edge laboratories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2+2 and 3+2 programs available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Teaching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methods encourage and support students in research and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$53 million in annual external research funding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Internationally recognized and award-winning faculty members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accent1"/>
              </a:buClr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711" y="1173540"/>
            <a:ext cx="4216151" cy="428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76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E32726"/>
      </a:accent1>
      <a:accent2>
        <a:srgbClr val="FFD200"/>
      </a:accent2>
      <a:accent3>
        <a:srgbClr val="FBB031"/>
      </a:accent3>
      <a:accent4>
        <a:srgbClr val="F47C00"/>
      </a:accent4>
      <a:accent5>
        <a:srgbClr val="AF2626"/>
      </a:accent5>
      <a:accent6>
        <a:srgbClr val="6D3321"/>
      </a:accent6>
      <a:hlink>
        <a:srgbClr val="E32726"/>
      </a:hlink>
      <a:folHlink>
        <a:srgbClr val="6633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17337</TotalTime>
  <Words>1059</Words>
  <Application>Microsoft Office PowerPoint</Application>
  <PresentationFormat>On-screen Show (4:3)</PresentationFormat>
  <Paragraphs>288</Paragraphs>
  <Slides>27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Arial Black</vt:lpstr>
      <vt:lpstr>Calibri</vt:lpstr>
      <vt:lpstr>Century Gothic</vt:lpstr>
      <vt:lpstr>Courier New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Career opportunities</vt:lpstr>
      <vt:lpstr>Career opportunities and salaries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Cressman</dc:creator>
  <cp:lastModifiedBy>Heather Clitheroe</cp:lastModifiedBy>
  <cp:revision>343</cp:revision>
  <cp:lastPrinted>2018-08-23T21:27:24Z</cp:lastPrinted>
  <dcterms:created xsi:type="dcterms:W3CDTF">2013-07-31T17:26:06Z</dcterms:created>
  <dcterms:modified xsi:type="dcterms:W3CDTF">2018-10-15T02:19:50Z</dcterms:modified>
</cp:coreProperties>
</file>