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275" r:id="rId3"/>
    <p:sldId id="312" r:id="rId4"/>
    <p:sldId id="264" r:id="rId5"/>
    <p:sldId id="276" r:id="rId6"/>
    <p:sldId id="278" r:id="rId7"/>
    <p:sldId id="279" r:id="rId8"/>
    <p:sldId id="280" r:id="rId9"/>
    <p:sldId id="281" r:id="rId10"/>
    <p:sldId id="277" r:id="rId11"/>
    <p:sldId id="282" r:id="rId12"/>
    <p:sldId id="283" r:id="rId13"/>
    <p:sldId id="284" r:id="rId14"/>
    <p:sldId id="311" r:id="rId15"/>
    <p:sldId id="285" r:id="rId16"/>
    <p:sldId id="286" r:id="rId17"/>
    <p:sldId id="287" r:id="rId18"/>
    <p:sldId id="288" r:id="rId19"/>
    <p:sldId id="289" r:id="rId20"/>
    <p:sldId id="307" r:id="rId21"/>
    <p:sldId id="293" r:id="rId22"/>
    <p:sldId id="292" r:id="rId23"/>
    <p:sldId id="291" r:id="rId24"/>
    <p:sldId id="294" r:id="rId25"/>
    <p:sldId id="295" r:id="rId26"/>
    <p:sldId id="310" r:id="rId27"/>
    <p:sldId id="297" r:id="rId28"/>
    <p:sldId id="296" r:id="rId29"/>
    <p:sldId id="298" r:id="rId30"/>
    <p:sldId id="299" r:id="rId31"/>
    <p:sldId id="300" r:id="rId32"/>
    <p:sldId id="308" r:id="rId33"/>
    <p:sldId id="302" r:id="rId34"/>
    <p:sldId id="303" r:id="rId35"/>
    <p:sldId id="304" r:id="rId36"/>
    <p:sldId id="305" r:id="rId37"/>
    <p:sldId id="306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8E8E"/>
    <a:srgbClr val="BBBBBB"/>
    <a:srgbClr val="FF4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863" autoAdjust="0"/>
    <p:restoredTop sz="79924" autoAdjust="0"/>
  </p:normalViewPr>
  <p:slideViewPr>
    <p:cSldViewPr snapToGrid="0">
      <p:cViewPr varScale="1">
        <p:scale>
          <a:sx n="44" d="100"/>
          <a:sy n="44" d="100"/>
        </p:scale>
        <p:origin x="62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E72F6D-865A-3547-B561-39165F1E7361}" type="datetimeFigureOut">
              <a:rPr lang="en-US" smtClean="0"/>
              <a:t>11/16/2017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B2B035-0BAF-8B4A-B77B-045E3C2712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46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2B035-0BAF-8B4A-B77B-045E3C2712D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6045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2B035-0BAF-8B4A-B77B-045E3C2712D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4220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2B035-0BAF-8B4A-B77B-045E3C2712DD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4932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2B035-0BAF-8B4A-B77B-045E3C2712DD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4932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2B035-0BAF-8B4A-B77B-045E3C2712DD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022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2B035-0BAF-8B4A-B77B-045E3C2712DD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4932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2B035-0BAF-8B4A-B77B-045E3C2712DD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022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2B035-0BAF-8B4A-B77B-045E3C2712DD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4932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2B035-0BAF-8B4A-B77B-045E3C2712DD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022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2B035-0BAF-8B4A-B77B-045E3C2712DD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4932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2B035-0BAF-8B4A-B77B-045E3C2712DD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022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2B035-0BAF-8B4A-B77B-045E3C2712D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5027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2B035-0BAF-8B4A-B77B-045E3C2712DD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4932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2B035-0BAF-8B4A-B77B-045E3C2712DD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022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2B035-0BAF-8B4A-B77B-045E3C2712D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4932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2B035-0BAF-8B4A-B77B-045E3C2712D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4932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2B035-0BAF-8B4A-B77B-045E3C2712D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4932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2B035-0BAF-8B4A-B77B-045E3C2712D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4932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2B035-0BAF-8B4A-B77B-045E3C2712D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493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2B035-0BAF-8B4A-B77B-045E3C2712D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493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2B035-0BAF-8B4A-B77B-045E3C2712D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493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57E4-8813-4FB5-A837-E8C154519A36}" type="datetimeFigureOut">
              <a:rPr lang="en-US" smtClean="0"/>
              <a:t>11/16/2017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9B410-B05F-43AE-B76E-7756118AC3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222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57E4-8813-4FB5-A837-E8C154519A36}" type="datetimeFigureOut">
              <a:rPr lang="en-US" smtClean="0"/>
              <a:t>11/16/2017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9B410-B05F-43AE-B76E-7756118AC3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2297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57E4-8813-4FB5-A837-E8C154519A36}" type="datetimeFigureOut">
              <a:rPr lang="en-US" smtClean="0"/>
              <a:t>11/16/2017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9B410-B05F-43AE-B76E-7756118AC3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210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57E4-8813-4FB5-A837-E8C154519A36}" type="datetimeFigureOut">
              <a:rPr lang="en-US" smtClean="0"/>
              <a:t>11/16/2017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9B410-B05F-43AE-B76E-7756118AC3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581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57E4-8813-4FB5-A837-E8C154519A36}" type="datetimeFigureOut">
              <a:rPr lang="en-US" smtClean="0"/>
              <a:t>11/16/2017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9B410-B05F-43AE-B76E-7756118AC3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532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57E4-8813-4FB5-A837-E8C154519A36}" type="datetimeFigureOut">
              <a:rPr lang="en-US" smtClean="0"/>
              <a:t>11/16/2017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9B410-B05F-43AE-B76E-7756118AC3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995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57E4-8813-4FB5-A837-E8C154519A36}" type="datetimeFigureOut">
              <a:rPr lang="en-US" smtClean="0"/>
              <a:t>11/16/2017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9B410-B05F-43AE-B76E-7756118AC3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718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57E4-8813-4FB5-A837-E8C154519A36}" type="datetimeFigureOut">
              <a:rPr lang="en-US" smtClean="0"/>
              <a:t>11/16/2017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9B410-B05F-43AE-B76E-7756118AC3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957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57E4-8813-4FB5-A837-E8C154519A36}" type="datetimeFigureOut">
              <a:rPr lang="en-US" smtClean="0"/>
              <a:t>11/16/2017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9B410-B05F-43AE-B76E-7756118AC3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948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57E4-8813-4FB5-A837-E8C154519A36}" type="datetimeFigureOut">
              <a:rPr lang="en-US" smtClean="0"/>
              <a:t>11/16/2017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9B410-B05F-43AE-B76E-7756118AC3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06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57E4-8813-4FB5-A837-E8C154519A36}" type="datetimeFigureOut">
              <a:rPr lang="en-US" smtClean="0"/>
              <a:t>11/16/2017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9B410-B05F-43AE-B76E-7756118AC3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706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A857E4-8813-4FB5-A837-E8C154519A36}" type="datetimeFigureOut">
              <a:rPr lang="en-US" smtClean="0"/>
              <a:t>11/16/2017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49B410-B05F-43AE-B76E-7756118AC3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162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hyperlink" Target="mailto:sgs@mun.ca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 rot="16200000" flipH="1">
            <a:off x="5375063" y="41064"/>
            <a:ext cx="6858000" cy="6775873"/>
          </a:xfrm>
          <a:prstGeom prst="rect">
            <a:avLst/>
          </a:prstGeom>
          <a:gradFill>
            <a:gsLst>
              <a:gs pos="63000">
                <a:schemeClr val="tx1">
                  <a:alpha val="42000"/>
                </a:schemeClr>
              </a:gs>
              <a:gs pos="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8306" y="1083014"/>
            <a:ext cx="4982831" cy="1761567"/>
          </a:xfrm>
        </p:spPr>
        <p:txBody>
          <a:bodyPr>
            <a:normAutofit/>
          </a:bodyPr>
          <a:lstStyle/>
          <a:p>
            <a:pPr algn="l">
              <a:lnSpc>
                <a:spcPct val="80000"/>
              </a:lnSpc>
            </a:pPr>
            <a:r>
              <a:rPr lang="en-US" sz="3600" dirty="0">
                <a:latin typeface="Arial"/>
                <a:ea typeface="Avenir Next" charset="0"/>
                <a:cs typeface="Arial"/>
              </a:rPr>
              <a:t>Graduate </a:t>
            </a:r>
            <a:r>
              <a:rPr lang="en-US" sz="3600" dirty="0" smtClean="0">
                <a:latin typeface="Arial"/>
                <a:ea typeface="Avenir Next" charset="0"/>
                <a:cs typeface="Arial"/>
              </a:rPr>
              <a:t>Studies</a:t>
            </a:r>
            <a:r>
              <a:rPr lang="en-US" dirty="0" smtClean="0">
                <a:latin typeface="Arial"/>
                <a:ea typeface="Avenir Next" charset="0"/>
                <a:cs typeface="Arial"/>
              </a:rPr>
              <a:t/>
            </a:r>
            <a:br>
              <a:rPr lang="en-US" dirty="0" smtClean="0">
                <a:latin typeface="Arial"/>
                <a:ea typeface="Avenir Next" charset="0"/>
                <a:cs typeface="Arial"/>
              </a:rPr>
            </a:br>
            <a:r>
              <a:rPr lang="en-US" b="1" spc="-150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at Memorial</a:t>
            </a:r>
            <a:endParaRPr lang="en-US" b="1" spc="-150" dirty="0">
              <a:solidFill>
                <a:schemeClr val="bg1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777126" y="1432050"/>
            <a:ext cx="271180" cy="268941"/>
          </a:xfrm>
          <a:prstGeom prst="rect">
            <a:avLst/>
          </a:prstGeom>
          <a:solidFill>
            <a:srgbClr val="FF4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978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266262" y="1008529"/>
            <a:ext cx="9433140" cy="33348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spc="-300" dirty="0">
              <a:solidFill>
                <a:schemeClr val="bg1"/>
              </a:solidFill>
              <a:latin typeface="Avenir Next" charset="0"/>
              <a:ea typeface="Avenir Next" charset="0"/>
              <a:cs typeface="Avenir Next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00560" y="2988451"/>
            <a:ext cx="60960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6600" b="1" spc="-150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Reputation</a:t>
            </a:r>
            <a:endParaRPr lang="en-US" sz="8000" b="1" spc="-150" dirty="0">
              <a:solidFill>
                <a:schemeClr val="bg1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67479" y="2853980"/>
            <a:ext cx="271180" cy="268941"/>
          </a:xfrm>
          <a:prstGeom prst="rect">
            <a:avLst/>
          </a:prstGeom>
          <a:solidFill>
            <a:srgbClr val="FF4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0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-1" y="0"/>
            <a:ext cx="2745883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 rot="16200000">
            <a:off x="454732" y="6318538"/>
            <a:ext cx="202191" cy="198875"/>
          </a:xfrm>
          <a:prstGeom prst="rect">
            <a:avLst/>
          </a:prstGeom>
          <a:solidFill>
            <a:srgbClr val="FF4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0" name="Rectangle 9"/>
          <p:cNvSpPr/>
          <p:nvPr/>
        </p:nvSpPr>
        <p:spPr>
          <a:xfrm rot="16200000">
            <a:off x="-685710" y="4305900"/>
            <a:ext cx="325251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spc="-150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Reputation</a:t>
            </a:r>
            <a:endParaRPr lang="en-US" sz="4400" b="1" spc="-150" dirty="0">
              <a:solidFill>
                <a:schemeClr val="bg1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919704" y="100249"/>
            <a:ext cx="1978214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1500" b="1" spc="-30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#8</a:t>
            </a:r>
            <a:endParaRPr lang="en-US" sz="11500" b="1" spc="-30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916180" y="538652"/>
            <a:ext cx="35982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IN COMPREHENSIVE UNIVERSITY CATEGORY OF 2018 MACLEAN’S UNIVERSITY RANKINGS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661175" y="1762982"/>
            <a:ext cx="3400584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1500" b="1" spc="-30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12</a:t>
            </a:r>
            <a:endParaRPr lang="en-US" sz="11500" b="1" spc="-30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80021" y="2201385"/>
            <a:ext cx="2564888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CANADA RESEARCH CHAIRS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699163" y="3082454"/>
            <a:ext cx="3400584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1500" b="1" spc="-30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9</a:t>
            </a:r>
            <a:endParaRPr lang="en-US" sz="11500" b="1" spc="-30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118009" y="3520857"/>
            <a:ext cx="2564888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RECIPIENTS OF 3M TEACHING AWARD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657064" y="4504909"/>
            <a:ext cx="3400584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1500" b="1" spc="-30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28</a:t>
            </a:r>
            <a:endParaRPr lang="en-US" sz="11500" b="1" spc="-30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075910" y="4943312"/>
            <a:ext cx="2564888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FELLOWS OF ROYAL SOCIETY OF CANADA</a:t>
            </a:r>
            <a:endParaRPr lang="en-CA" sz="1600" dirty="0">
              <a:latin typeface="Arial"/>
              <a:cs typeface="Arial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8907" y="6110267"/>
            <a:ext cx="1026161" cy="60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54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266262" y="1008529"/>
            <a:ext cx="9433140" cy="33348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spc="-300" dirty="0">
              <a:solidFill>
                <a:schemeClr val="bg1"/>
              </a:solidFill>
              <a:latin typeface="Avenir Next" charset="0"/>
              <a:ea typeface="Avenir Next" charset="0"/>
              <a:cs typeface="Avenir Next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74706" y="3194120"/>
            <a:ext cx="6096000" cy="1477328"/>
          </a:xfrm>
          <a:prstGeom prst="rect">
            <a:avLst/>
          </a:prstGeom>
        </p:spPr>
        <p:txBody>
          <a:bodyPr anchor="t">
            <a:spAutoFit/>
          </a:bodyPr>
          <a:lstStyle/>
          <a:p>
            <a:pPr>
              <a:lnSpc>
                <a:spcPts val="5420"/>
              </a:lnSpc>
            </a:pPr>
            <a:r>
              <a:rPr lang="en-US" sz="6600" b="1" spc="-150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Graduate</a:t>
            </a:r>
            <a:br>
              <a:rPr lang="en-US" sz="6600" b="1" spc="-150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</a:br>
            <a:r>
              <a:rPr lang="en-US" sz="5400" b="1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Tuition</a:t>
            </a:r>
            <a:endParaRPr lang="en-US" sz="6600" b="1" dirty="0">
              <a:solidFill>
                <a:schemeClr val="bg1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18743" y="2990998"/>
            <a:ext cx="271180" cy="268941"/>
          </a:xfrm>
          <a:prstGeom prst="rect">
            <a:avLst/>
          </a:prstGeom>
          <a:solidFill>
            <a:srgbClr val="FF4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46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1" y="0"/>
            <a:ext cx="2745883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 rot="16200000">
            <a:off x="454732" y="6318538"/>
            <a:ext cx="202191" cy="198875"/>
          </a:xfrm>
          <a:prstGeom prst="rect">
            <a:avLst/>
          </a:prstGeom>
          <a:solidFill>
            <a:srgbClr val="FF4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0" name="Rectangle 9"/>
          <p:cNvSpPr/>
          <p:nvPr/>
        </p:nvSpPr>
        <p:spPr>
          <a:xfrm rot="16200000">
            <a:off x="-559859" y="4179867"/>
            <a:ext cx="3252518" cy="10443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b="1" spc="-150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Graduate </a:t>
            </a:r>
            <a:r>
              <a:rPr lang="en-US" sz="3200" b="1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Tuition</a:t>
            </a:r>
            <a:endParaRPr lang="en-US" sz="3200" b="1" dirty="0">
              <a:solidFill>
                <a:schemeClr val="bg1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950643" y="4183494"/>
            <a:ext cx="4176028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8800" b="1" spc="-30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$4,833</a:t>
            </a:r>
            <a:endParaRPr lang="en-US" sz="8800" b="1" spc="-30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452047" y="4614381"/>
            <a:ext cx="270218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INTERNATIONAL MASTER’S STUDENTS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865053" y="385950"/>
            <a:ext cx="4176028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8800" b="1" spc="-30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$2,859 </a:t>
            </a:r>
            <a:endParaRPr lang="en-US" sz="8800" b="1" spc="-30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344224" y="1109225"/>
            <a:ext cx="27021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NL MASTER’S STUDENTS</a:t>
            </a:r>
            <a:endParaRPr lang="en-CA" sz="1600" dirty="0">
              <a:latin typeface="Arial"/>
              <a:cs typeface="Arial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8907" y="6110267"/>
            <a:ext cx="1026161" cy="609601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3865053" y="2352527"/>
            <a:ext cx="4176028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8800" b="1" spc="-30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$3,717</a:t>
            </a:r>
            <a:endParaRPr lang="en-US" sz="8800" b="1" spc="-30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344224" y="2844225"/>
            <a:ext cx="29178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OTHER CANADIAN MASTER’S STUDENTS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809162" y="1447779"/>
            <a:ext cx="135109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PER YEAR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668679" y="3421527"/>
            <a:ext cx="135109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PER YEAR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898149" y="5316158"/>
            <a:ext cx="135109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PER YEAR</a:t>
            </a:r>
            <a:endParaRPr lang="en-CA" sz="16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9879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1" y="0"/>
            <a:ext cx="2745883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 rot="16200000">
            <a:off x="454732" y="6318538"/>
            <a:ext cx="202191" cy="198875"/>
          </a:xfrm>
          <a:prstGeom prst="rect">
            <a:avLst/>
          </a:prstGeom>
          <a:solidFill>
            <a:srgbClr val="FF4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0" name="Rectangle 9"/>
          <p:cNvSpPr/>
          <p:nvPr/>
        </p:nvSpPr>
        <p:spPr>
          <a:xfrm rot="16200000">
            <a:off x="-559859" y="4179867"/>
            <a:ext cx="3252518" cy="10443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b="1" spc="-150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Graduate </a:t>
            </a:r>
            <a:r>
              <a:rPr lang="en-US" sz="3200" b="1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Tuition</a:t>
            </a:r>
            <a:endParaRPr lang="en-US" sz="3200" b="1" dirty="0">
              <a:solidFill>
                <a:schemeClr val="bg1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816052" y="715225"/>
            <a:ext cx="4176028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8800" b="1" spc="-30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$2,664</a:t>
            </a:r>
            <a:endParaRPr lang="en-US" sz="8800" b="1" spc="-30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235261" y="1146112"/>
            <a:ext cx="281508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NL DOCTORAL STUDENTS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963827" y="2430672"/>
            <a:ext cx="4176028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8800" b="1" spc="-30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$3,462</a:t>
            </a:r>
            <a:endParaRPr lang="en-US" sz="8800" b="1" spc="-30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235261" y="2861559"/>
            <a:ext cx="270218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OTHER CANADIAN DOCTORAL STUDENTS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946675" y="4146120"/>
            <a:ext cx="4176028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8800" b="1" spc="-30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$4,497</a:t>
            </a:r>
            <a:endParaRPr lang="en-US" sz="8800" b="1" spc="-30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8235261" y="4530840"/>
            <a:ext cx="270218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INTERNATIONAL DOCTORAL STUDENTS</a:t>
            </a:r>
            <a:endParaRPr lang="en-CA" sz="1600" dirty="0">
              <a:latin typeface="Arial"/>
              <a:cs typeface="Arial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8907" y="6110267"/>
            <a:ext cx="1026161" cy="609601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7848054" y="1700318"/>
            <a:ext cx="135109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PER YEAR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999226" y="3538668"/>
            <a:ext cx="135109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PER YEAR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880966" y="5254115"/>
            <a:ext cx="135109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PER YEAR</a:t>
            </a:r>
            <a:endParaRPr lang="en-CA" sz="16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85846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266262" y="1008529"/>
            <a:ext cx="9433140" cy="33348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spc="-300" dirty="0">
              <a:solidFill>
                <a:schemeClr val="bg1"/>
              </a:solidFill>
              <a:latin typeface="Avenir Next" charset="0"/>
              <a:ea typeface="Avenir Next" charset="0"/>
              <a:cs typeface="Avenir Next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684499" y="2977010"/>
            <a:ext cx="6096000" cy="1552134"/>
          </a:xfrm>
          <a:prstGeom prst="rect">
            <a:avLst/>
          </a:prstGeom>
        </p:spPr>
        <p:txBody>
          <a:bodyPr anchor="t">
            <a:spAutoFit/>
          </a:bodyPr>
          <a:lstStyle/>
          <a:p>
            <a:pPr>
              <a:lnSpc>
                <a:spcPts val="5420"/>
              </a:lnSpc>
            </a:pPr>
            <a:r>
              <a:rPr lang="en-US" sz="6600" b="1" spc="-150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Graduate</a:t>
            </a:r>
            <a:br>
              <a:rPr lang="en-US" sz="6600" b="1" spc="-150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</a:br>
            <a:r>
              <a:rPr lang="en-US" sz="5400" b="1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Students</a:t>
            </a:r>
            <a:endParaRPr lang="en-US" sz="6600" b="1" dirty="0">
              <a:solidFill>
                <a:schemeClr val="bg1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428536" y="2773888"/>
            <a:ext cx="271180" cy="268941"/>
          </a:xfrm>
          <a:prstGeom prst="rect">
            <a:avLst/>
          </a:prstGeom>
          <a:solidFill>
            <a:srgbClr val="FF4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27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1" y="0"/>
            <a:ext cx="2745883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 rot="16200000">
            <a:off x="454732" y="6318538"/>
            <a:ext cx="202191" cy="198875"/>
          </a:xfrm>
          <a:prstGeom prst="rect">
            <a:avLst/>
          </a:prstGeom>
          <a:solidFill>
            <a:srgbClr val="FF4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0" name="Rectangle 9"/>
          <p:cNvSpPr/>
          <p:nvPr/>
        </p:nvSpPr>
        <p:spPr>
          <a:xfrm rot="16200000">
            <a:off x="-559859" y="4071120"/>
            <a:ext cx="3252518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spc="-150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Graduate </a:t>
            </a:r>
            <a:r>
              <a:rPr lang="en-US" sz="3200" b="1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Students</a:t>
            </a:r>
            <a:endParaRPr lang="en-US" sz="3200" b="1" dirty="0">
              <a:solidFill>
                <a:schemeClr val="bg1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337367" y="1187773"/>
            <a:ext cx="4176028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8800" b="1" spc="-30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3,800</a:t>
            </a:r>
            <a:endParaRPr lang="en-US" sz="8800" b="1" spc="-30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64870" y="1546081"/>
            <a:ext cx="1915541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GRADUATE STUDENTS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375357" y="2484373"/>
            <a:ext cx="4176028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8800" b="1" spc="-30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1,300</a:t>
            </a:r>
            <a:endParaRPr lang="en-US" sz="8800" b="1" spc="-30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568537" y="2854122"/>
            <a:ext cx="270218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INTERNATIONAL GRADUATE STUDENTS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367583" y="3792415"/>
            <a:ext cx="4176028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8800" b="1" spc="-30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70+</a:t>
            </a:r>
            <a:endParaRPr lang="en-US" sz="8800" b="1" spc="-30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60763" y="4162164"/>
            <a:ext cx="270218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COUNTRIES REPRESENTED</a:t>
            </a:r>
            <a:endParaRPr lang="en-CA" sz="1600" dirty="0">
              <a:latin typeface="Arial"/>
              <a:cs typeface="Arial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8907" y="6110267"/>
            <a:ext cx="1026161" cy="60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8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266262" y="1008529"/>
            <a:ext cx="9433140" cy="33348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spc="-300" dirty="0">
              <a:solidFill>
                <a:schemeClr val="bg1"/>
              </a:solidFill>
              <a:latin typeface="Avenir Next" charset="0"/>
              <a:ea typeface="Avenir Next" charset="0"/>
              <a:cs typeface="Avenir Next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06028" y="2964911"/>
            <a:ext cx="6096000" cy="840828"/>
          </a:xfrm>
          <a:prstGeom prst="rect">
            <a:avLst/>
          </a:prstGeom>
        </p:spPr>
        <p:txBody>
          <a:bodyPr anchor="t">
            <a:spAutoFit/>
          </a:bodyPr>
          <a:lstStyle/>
          <a:p>
            <a:pPr>
              <a:lnSpc>
                <a:spcPts val="5420"/>
              </a:lnSpc>
            </a:pPr>
            <a:r>
              <a:rPr lang="en-US" sz="6600" b="1" spc="-150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Programs</a:t>
            </a:r>
            <a:endParaRPr lang="en-US" sz="6600" b="1" dirty="0">
              <a:solidFill>
                <a:schemeClr val="bg1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50065" y="2761789"/>
            <a:ext cx="271180" cy="268941"/>
          </a:xfrm>
          <a:prstGeom prst="rect">
            <a:avLst/>
          </a:prstGeom>
          <a:solidFill>
            <a:srgbClr val="FF4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65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1" y="0"/>
            <a:ext cx="2745883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 rot="16200000">
            <a:off x="454732" y="6318538"/>
            <a:ext cx="202191" cy="198875"/>
          </a:xfrm>
          <a:prstGeom prst="rect">
            <a:avLst/>
          </a:prstGeom>
          <a:solidFill>
            <a:srgbClr val="FF4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0" name="Rectangle 9"/>
          <p:cNvSpPr/>
          <p:nvPr/>
        </p:nvSpPr>
        <p:spPr>
          <a:xfrm rot="16200000">
            <a:off x="-685710" y="4305900"/>
            <a:ext cx="325251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spc="-150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Programs</a:t>
            </a:r>
            <a:endParaRPr lang="en-US" sz="4400" b="1" spc="-150" dirty="0">
              <a:solidFill>
                <a:schemeClr val="bg1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25742" y="1028384"/>
            <a:ext cx="4220684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1500" b="1" spc="-30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100+</a:t>
            </a:r>
            <a:endParaRPr lang="en-US" sz="11500" b="1" spc="-30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064688" y="1466787"/>
            <a:ext cx="359826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GRADUATE DEGREE AND DIPLOMA PROGRAMS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077953" y="2426513"/>
            <a:ext cx="4935257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1500" b="1" spc="-30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BOTH</a:t>
            </a:r>
            <a:endParaRPr lang="en-US" sz="11500" b="1" spc="-30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110006" y="2885105"/>
            <a:ext cx="2847104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RESEARCH &amp; PROFESSIONAL OPTIONS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732676" y="4123670"/>
            <a:ext cx="7065929" cy="94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2800" b="1" dirty="0" err="1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www.mun.ca</a:t>
            </a:r>
            <a:r>
              <a:rPr lang="en-US" sz="2800" b="1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/become/graduate</a:t>
            </a:r>
            <a:endParaRPr lang="en-US" sz="2800" b="1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8907" y="6110267"/>
            <a:ext cx="1026161" cy="60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73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266262" y="1008529"/>
            <a:ext cx="9433140" cy="33348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spc="-300" dirty="0">
              <a:solidFill>
                <a:schemeClr val="bg1"/>
              </a:solidFill>
              <a:latin typeface="Avenir Next" charset="0"/>
              <a:ea typeface="Avenir Next" charset="0"/>
              <a:cs typeface="Avenir Next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430380" y="1638305"/>
            <a:ext cx="6096000" cy="1552134"/>
          </a:xfrm>
          <a:prstGeom prst="rect">
            <a:avLst/>
          </a:prstGeom>
        </p:spPr>
        <p:txBody>
          <a:bodyPr anchor="t">
            <a:spAutoFit/>
          </a:bodyPr>
          <a:lstStyle/>
          <a:p>
            <a:pPr>
              <a:lnSpc>
                <a:spcPts val="5420"/>
              </a:lnSpc>
            </a:pPr>
            <a:r>
              <a:rPr lang="en-US" sz="6600" b="1" spc="-150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Program</a:t>
            </a:r>
            <a:br>
              <a:rPr lang="en-US" sz="6600" b="1" spc="-150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</a:br>
            <a:r>
              <a:rPr lang="en-US" sz="5400" b="1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Requirements</a:t>
            </a:r>
            <a:endParaRPr lang="en-US" sz="6600" b="1" dirty="0">
              <a:solidFill>
                <a:schemeClr val="bg1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174417" y="1435183"/>
            <a:ext cx="271180" cy="268941"/>
          </a:xfrm>
          <a:prstGeom prst="rect">
            <a:avLst/>
          </a:prstGeom>
          <a:solidFill>
            <a:srgbClr val="FF4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86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266262" y="1008529"/>
            <a:ext cx="9433140" cy="33348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spc="-300" dirty="0">
              <a:solidFill>
                <a:schemeClr val="bg1"/>
              </a:solidFill>
              <a:latin typeface="Avenir Next" charset="0"/>
              <a:ea typeface="Avenir Next" charset="0"/>
              <a:cs typeface="Avenir Next" charset="0"/>
            </a:endParaRPr>
          </a:p>
        </p:txBody>
      </p:sp>
      <p:sp>
        <p:nvSpPr>
          <p:cNvPr id="10" name="Rectangle 9"/>
          <p:cNvSpPr/>
          <p:nvPr/>
        </p:nvSpPr>
        <p:spPr>
          <a:xfrm rot="5400000">
            <a:off x="-41062" y="41063"/>
            <a:ext cx="6858000" cy="6775873"/>
          </a:xfrm>
          <a:prstGeom prst="rect">
            <a:avLst/>
          </a:prstGeom>
          <a:gradFill>
            <a:gsLst>
              <a:gs pos="63000">
                <a:schemeClr val="tx1">
                  <a:alpha val="42000"/>
                </a:schemeClr>
              </a:gs>
              <a:gs pos="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723286" y="2548158"/>
            <a:ext cx="60960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6600" b="1" spc="-300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Population</a:t>
            </a:r>
            <a:endParaRPr lang="en-US" sz="8000" b="1" spc="-300" dirty="0">
              <a:solidFill>
                <a:schemeClr val="bg1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490205" y="2413687"/>
            <a:ext cx="271180" cy="268941"/>
          </a:xfrm>
          <a:prstGeom prst="rect">
            <a:avLst/>
          </a:prstGeom>
          <a:solidFill>
            <a:srgbClr val="FF4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21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-1" y="0"/>
            <a:ext cx="2745883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 rot="16200000">
            <a:off x="454732" y="6318538"/>
            <a:ext cx="202191" cy="198875"/>
          </a:xfrm>
          <a:prstGeom prst="rect">
            <a:avLst/>
          </a:prstGeom>
          <a:solidFill>
            <a:srgbClr val="FF4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0" name="Rectangle 9"/>
          <p:cNvSpPr/>
          <p:nvPr/>
        </p:nvSpPr>
        <p:spPr>
          <a:xfrm rot="16200000">
            <a:off x="-559859" y="4071120"/>
            <a:ext cx="3252518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spc="-150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Program </a:t>
            </a:r>
            <a:r>
              <a:rPr lang="en-US" sz="3200" b="1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Requirements</a:t>
            </a:r>
            <a:endParaRPr lang="en-US" sz="3200" b="1" dirty="0">
              <a:solidFill>
                <a:schemeClr val="bg1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497132" y="1365964"/>
            <a:ext cx="598373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8800" b="1" spc="-15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MASTERS</a:t>
            </a:r>
            <a:endParaRPr lang="en-US" sz="8800" b="1" spc="-15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003597" y="2631507"/>
            <a:ext cx="6172523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STUDENTS COMPLETE </a:t>
            </a:r>
            <a:r>
              <a:rPr lang="en-CA" sz="1600" b="1" dirty="0" smtClean="0">
                <a:latin typeface="Arial"/>
                <a:cs typeface="Arial"/>
              </a:rPr>
              <a:t>COURSE WORK</a:t>
            </a:r>
            <a:r>
              <a:rPr lang="en-CA" sz="1600" dirty="0" smtClean="0">
                <a:latin typeface="Arial"/>
                <a:cs typeface="Arial"/>
              </a:rPr>
              <a:t> AND A </a:t>
            </a:r>
            <a:r>
              <a:rPr lang="en-CA" sz="1600" b="1" dirty="0" smtClean="0">
                <a:latin typeface="Arial"/>
                <a:cs typeface="Arial"/>
              </a:rPr>
              <a:t>THESIS OR RESEARCH PAPER</a:t>
            </a:r>
            <a:r>
              <a:rPr lang="en-CA" sz="1600" dirty="0" smtClean="0">
                <a:latin typeface="Arial"/>
                <a:cs typeface="Arial"/>
              </a:rPr>
              <a:t> (1-2 YEARS TO COMPLETE)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72033" y="3489712"/>
            <a:ext cx="242919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8800" b="1" spc="-15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PhD</a:t>
            </a:r>
            <a:endParaRPr lang="en-US" sz="8800" b="1" spc="-15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961498" y="4717602"/>
            <a:ext cx="67523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STUDENTS TAKE </a:t>
            </a:r>
            <a:r>
              <a:rPr lang="en-CA" sz="1600" b="1" dirty="0" smtClean="0">
                <a:latin typeface="Arial"/>
                <a:cs typeface="Arial"/>
              </a:rPr>
              <a:t>COURSES</a:t>
            </a:r>
            <a:r>
              <a:rPr lang="en-CA" sz="1600" dirty="0" smtClean="0">
                <a:latin typeface="Arial"/>
                <a:cs typeface="Arial"/>
              </a:rPr>
              <a:t>, COMPLETE A </a:t>
            </a:r>
            <a:r>
              <a:rPr lang="en-CA" sz="1600" b="1" dirty="0" smtClean="0">
                <a:latin typeface="Arial"/>
                <a:cs typeface="Arial"/>
              </a:rPr>
              <a:t>COMPREHENSIVE EXAM</a:t>
            </a:r>
            <a:r>
              <a:rPr lang="en-CA" sz="1600" dirty="0" smtClean="0">
                <a:latin typeface="Arial"/>
                <a:cs typeface="Arial"/>
              </a:rPr>
              <a:t>, AND WRITE AND DEFEND A </a:t>
            </a:r>
            <a:r>
              <a:rPr lang="en-CA" sz="1600" b="1" dirty="0" smtClean="0">
                <a:latin typeface="Arial"/>
                <a:cs typeface="Arial"/>
              </a:rPr>
              <a:t>THESIS</a:t>
            </a:r>
            <a:r>
              <a:rPr lang="en-CA" sz="1600" dirty="0" smtClean="0">
                <a:latin typeface="Arial"/>
                <a:cs typeface="Arial"/>
              </a:rPr>
              <a:t> (4 YEARS TO COMPLETE)</a:t>
            </a:r>
            <a:endParaRPr lang="en-CA" sz="1600" dirty="0">
              <a:latin typeface="Arial"/>
              <a:cs typeface="Arial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8907" y="6110267"/>
            <a:ext cx="1026161" cy="60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861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266262" y="1008529"/>
            <a:ext cx="9433140" cy="33348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spc="-300" dirty="0">
              <a:solidFill>
                <a:schemeClr val="bg1"/>
              </a:solidFill>
              <a:latin typeface="Avenir Next" charset="0"/>
              <a:ea typeface="Avenir Next" charset="0"/>
              <a:cs typeface="Avenir Next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81284" y="2680922"/>
            <a:ext cx="6096000" cy="1552134"/>
          </a:xfrm>
          <a:prstGeom prst="rect">
            <a:avLst/>
          </a:prstGeom>
        </p:spPr>
        <p:txBody>
          <a:bodyPr anchor="t">
            <a:spAutoFit/>
          </a:bodyPr>
          <a:lstStyle/>
          <a:p>
            <a:pPr>
              <a:lnSpc>
                <a:spcPts val="5420"/>
              </a:lnSpc>
            </a:pPr>
            <a:r>
              <a:rPr lang="en-US" sz="6600" b="1" spc="-150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Financial</a:t>
            </a:r>
            <a:br>
              <a:rPr lang="en-US" sz="6600" b="1" spc="-150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</a:br>
            <a:r>
              <a:rPr lang="en-US" sz="5400" b="1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Support</a:t>
            </a:r>
            <a:endParaRPr lang="en-US" sz="6600" b="1" dirty="0">
              <a:solidFill>
                <a:schemeClr val="bg1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25321" y="2477800"/>
            <a:ext cx="271180" cy="268941"/>
          </a:xfrm>
          <a:prstGeom prst="rect">
            <a:avLst/>
          </a:prstGeom>
          <a:solidFill>
            <a:srgbClr val="FF4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70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1" y="0"/>
            <a:ext cx="2745883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 rot="16200000">
            <a:off x="454732" y="6318538"/>
            <a:ext cx="202191" cy="198875"/>
          </a:xfrm>
          <a:prstGeom prst="rect">
            <a:avLst/>
          </a:prstGeom>
          <a:solidFill>
            <a:srgbClr val="FF4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0" name="Rectangle 9"/>
          <p:cNvSpPr/>
          <p:nvPr/>
        </p:nvSpPr>
        <p:spPr>
          <a:xfrm rot="16200000">
            <a:off x="-559859" y="4112157"/>
            <a:ext cx="3252518" cy="1179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spc="-150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Financial</a:t>
            </a:r>
          </a:p>
          <a:p>
            <a:pPr>
              <a:lnSpc>
                <a:spcPct val="80000"/>
              </a:lnSpc>
            </a:pPr>
            <a:r>
              <a:rPr lang="en-US" sz="3200" b="1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Support</a:t>
            </a:r>
            <a:endParaRPr lang="en-US" sz="3200" b="1" dirty="0">
              <a:solidFill>
                <a:schemeClr val="bg1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307221" y="205198"/>
            <a:ext cx="598373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600" b="1" spc="-15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COMPETITIVE</a:t>
            </a:r>
            <a:endParaRPr lang="en-US" sz="6600" b="1" spc="-15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484551" y="1215693"/>
            <a:ext cx="34854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FUNDING PACKAGES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299446" y="1594280"/>
            <a:ext cx="8691626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800" b="1" spc="-15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$6,850 &amp; $17,000</a:t>
            </a:r>
            <a:endParaRPr lang="en-US" sz="6800" b="1" spc="-15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499659" y="2578965"/>
            <a:ext cx="311595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MASTER’S STUDENTS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314554" y="2890880"/>
            <a:ext cx="8691626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800" b="1" spc="-15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$13,000 &amp; $22,000</a:t>
            </a:r>
            <a:endParaRPr lang="en-US" sz="6800" b="1" spc="-15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514767" y="3905102"/>
            <a:ext cx="223675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PhD STUDENTS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448180" y="4244001"/>
            <a:ext cx="598373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600" b="1" spc="-15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CHANCES</a:t>
            </a:r>
            <a:endParaRPr lang="en-US" sz="6600" b="1" spc="-15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431010" y="5208728"/>
            <a:ext cx="2236759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CA" sz="1600" dirty="0" smtClean="0">
                <a:latin typeface="Arial"/>
                <a:cs typeface="Arial"/>
              </a:rPr>
              <a:t>OF BEING FUNDED ARE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614048" y="4992954"/>
            <a:ext cx="598373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600" b="1" spc="-15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VERY GOOD</a:t>
            </a:r>
            <a:endParaRPr lang="en-US" sz="6600" b="1" spc="-15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8907" y="6110267"/>
            <a:ext cx="1026161" cy="60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7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266262" y="1008529"/>
            <a:ext cx="9433140" cy="33348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spc="-300" dirty="0">
              <a:solidFill>
                <a:schemeClr val="bg1"/>
              </a:solidFill>
              <a:latin typeface="Avenir Next" charset="0"/>
              <a:ea typeface="Avenir Next" charset="0"/>
              <a:cs typeface="Avenir Next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77675" y="1192069"/>
            <a:ext cx="6096000" cy="840828"/>
          </a:xfrm>
          <a:prstGeom prst="rect">
            <a:avLst/>
          </a:prstGeom>
        </p:spPr>
        <p:txBody>
          <a:bodyPr anchor="t">
            <a:spAutoFit/>
          </a:bodyPr>
          <a:lstStyle/>
          <a:p>
            <a:pPr>
              <a:lnSpc>
                <a:spcPts val="5420"/>
              </a:lnSpc>
            </a:pPr>
            <a:r>
              <a:rPr lang="en-US" sz="6600" b="1" spc="-150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Employment</a:t>
            </a:r>
            <a:endParaRPr lang="en-US" sz="6600" b="1" dirty="0">
              <a:solidFill>
                <a:schemeClr val="bg1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21712" y="988947"/>
            <a:ext cx="271180" cy="268941"/>
          </a:xfrm>
          <a:prstGeom prst="rect">
            <a:avLst/>
          </a:prstGeom>
          <a:solidFill>
            <a:srgbClr val="FF4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74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-1" y="0"/>
            <a:ext cx="2745883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 rot="16200000">
            <a:off x="454732" y="6318538"/>
            <a:ext cx="202191" cy="198875"/>
          </a:xfrm>
          <a:prstGeom prst="rect">
            <a:avLst/>
          </a:prstGeom>
          <a:solidFill>
            <a:srgbClr val="FF4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0" name="Rectangle 9"/>
          <p:cNvSpPr/>
          <p:nvPr/>
        </p:nvSpPr>
        <p:spPr>
          <a:xfrm rot="16200000">
            <a:off x="-1056537" y="3935074"/>
            <a:ext cx="399417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spc="-150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Employment</a:t>
            </a:r>
            <a:endParaRPr lang="en-US" sz="4400" b="1" spc="-150" dirty="0">
              <a:solidFill>
                <a:schemeClr val="bg1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998837" y="687448"/>
            <a:ext cx="598373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600" b="1" spc="-15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24 HOURS</a:t>
            </a:r>
            <a:endParaRPr lang="en-US" sz="6600" b="1" spc="-15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762080" y="885567"/>
            <a:ext cx="2236759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CA" sz="1600" dirty="0" smtClean="0">
                <a:latin typeface="Arial"/>
                <a:cs typeface="Arial"/>
              </a:rPr>
              <a:t>STUDENTS CAN WORK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390145" y="1628041"/>
            <a:ext cx="495267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CA" sz="1600" dirty="0" smtClean="0">
                <a:latin typeface="Arial"/>
                <a:cs typeface="Arial"/>
              </a:rPr>
              <a:t>PER WEEK AND RETAIN FUNDING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991063" y="2098468"/>
            <a:ext cx="598373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600" b="1" spc="-15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CAMPUS</a:t>
            </a:r>
            <a:endParaRPr lang="en-US" sz="6600" b="1" spc="-15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754306" y="2296587"/>
            <a:ext cx="2236759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CA" sz="1600" dirty="0" smtClean="0">
                <a:latin typeface="Arial"/>
                <a:cs typeface="Arial"/>
              </a:rPr>
              <a:t>STUDENT JOBS</a:t>
            </a:r>
          </a:p>
          <a:p>
            <a:pPr algn="r"/>
            <a:r>
              <a:rPr lang="en-CA" sz="1600" dirty="0" smtClean="0">
                <a:latin typeface="Arial"/>
                <a:cs typeface="Arial"/>
              </a:rPr>
              <a:t>AVAILABLE ON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002504" y="3322762"/>
            <a:ext cx="598373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600" b="1" spc="-15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20 HOURS</a:t>
            </a:r>
            <a:endParaRPr lang="en-US" sz="6600" b="1" spc="-15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765747" y="3520881"/>
            <a:ext cx="22367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CA" sz="1600" dirty="0" smtClean="0">
                <a:latin typeface="Arial"/>
                <a:cs typeface="Arial"/>
              </a:rPr>
              <a:t>INTERNATIONAL STUDENTS MAY WORK UPTO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159402" y="4289565"/>
            <a:ext cx="495267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CA" sz="1600" dirty="0" smtClean="0">
                <a:latin typeface="Arial"/>
                <a:cs typeface="Arial"/>
              </a:rPr>
              <a:t>PER WEEK OFF CAMPUS</a:t>
            </a:r>
            <a:endParaRPr lang="en-CA" sz="1600" dirty="0">
              <a:latin typeface="Arial"/>
              <a:cs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8907" y="6110267"/>
            <a:ext cx="1026161" cy="60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49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 rot="5400000">
            <a:off x="-768927" y="768928"/>
            <a:ext cx="6858000" cy="5320143"/>
          </a:xfrm>
          <a:prstGeom prst="rect">
            <a:avLst/>
          </a:prstGeom>
          <a:gradFill>
            <a:gsLst>
              <a:gs pos="63000">
                <a:schemeClr val="tx1">
                  <a:alpha val="42000"/>
                </a:schemeClr>
              </a:gs>
              <a:gs pos="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66262" y="1008529"/>
            <a:ext cx="9433140" cy="33348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spc="-300" dirty="0">
              <a:solidFill>
                <a:schemeClr val="bg1"/>
              </a:solidFill>
              <a:latin typeface="Avenir Next" charset="0"/>
              <a:ea typeface="Avenir Next" charset="0"/>
              <a:cs typeface="Avenir Next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57763" y="2645209"/>
            <a:ext cx="6096000" cy="1426544"/>
          </a:xfrm>
          <a:prstGeom prst="rect">
            <a:avLst/>
          </a:prstGeom>
        </p:spPr>
        <p:txBody>
          <a:bodyPr anchor="t">
            <a:spAutoFit/>
          </a:bodyPr>
          <a:lstStyle/>
          <a:p>
            <a:pPr>
              <a:lnSpc>
                <a:spcPct val="70000"/>
              </a:lnSpc>
            </a:pPr>
            <a:r>
              <a:rPr lang="en-US" sz="6600" b="1" spc="-150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Admission</a:t>
            </a:r>
            <a:br>
              <a:rPr lang="en-US" sz="6600" b="1" spc="-150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</a:br>
            <a:r>
              <a:rPr lang="en-US" sz="5400" b="1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Requirements</a:t>
            </a:r>
            <a:endParaRPr lang="en-US" sz="6600" b="1" dirty="0">
              <a:solidFill>
                <a:schemeClr val="bg1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01800" y="2442087"/>
            <a:ext cx="271180" cy="268941"/>
          </a:xfrm>
          <a:prstGeom prst="rect">
            <a:avLst/>
          </a:prstGeom>
          <a:solidFill>
            <a:srgbClr val="FF4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39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3146737" y="371742"/>
            <a:ext cx="795331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spc="-30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MASTER’S STUDENTS</a:t>
            </a:r>
            <a:endParaRPr lang="en-US" sz="4800" b="1" spc="-30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182421" y="1109726"/>
            <a:ext cx="38788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Arial"/>
                <a:ea typeface="Avenir Next" charset="0"/>
                <a:cs typeface="Arial"/>
              </a:rPr>
              <a:t>REQUIRE A </a:t>
            </a:r>
            <a:r>
              <a:rPr lang="en-US" sz="2400" b="1" dirty="0" smtClean="0">
                <a:latin typeface="Arial"/>
                <a:ea typeface="Avenir Next" charset="0"/>
                <a:cs typeface="Arial"/>
              </a:rPr>
              <a:t>‘B’ AVERAGE</a:t>
            </a:r>
            <a:endParaRPr lang="en-US" sz="2400" b="1" dirty="0">
              <a:latin typeface="Arial"/>
              <a:cs typeface="Arial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144247" y="1639134"/>
            <a:ext cx="795331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spc="-30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PHD STUDENTS</a:t>
            </a:r>
            <a:endParaRPr lang="en-US" sz="4800" b="1" spc="-30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179931" y="2366792"/>
            <a:ext cx="73212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Arial"/>
                <a:ea typeface="Avenir Next" charset="0"/>
                <a:cs typeface="Arial"/>
              </a:rPr>
              <a:t>REQUIRE A </a:t>
            </a:r>
            <a:r>
              <a:rPr lang="en-US" sz="2400" b="1" dirty="0" smtClean="0">
                <a:latin typeface="Arial"/>
                <a:ea typeface="Avenir Next" charset="0"/>
                <a:cs typeface="Arial"/>
              </a:rPr>
              <a:t>MASTERS </a:t>
            </a:r>
            <a:r>
              <a:rPr lang="en-US" sz="2400" dirty="0" smtClean="0">
                <a:latin typeface="Arial"/>
                <a:ea typeface="Avenir Next" charset="0"/>
                <a:cs typeface="Arial"/>
              </a:rPr>
              <a:t>IN THEIR </a:t>
            </a:r>
            <a:r>
              <a:rPr lang="en-US" sz="2400" b="1" dirty="0" smtClean="0">
                <a:latin typeface="Arial"/>
                <a:ea typeface="Avenir Next" charset="0"/>
                <a:cs typeface="Arial"/>
              </a:rPr>
              <a:t>RELATED FIELD</a:t>
            </a:r>
            <a:endParaRPr lang="en-US" sz="2400" b="1" dirty="0">
              <a:latin typeface="Arial"/>
              <a:cs typeface="Arial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141761" y="2865240"/>
            <a:ext cx="91767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spc="-30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INTERNATIONAL STUDENTS</a:t>
            </a:r>
            <a:endParaRPr lang="en-US" sz="4800" b="1" spc="-30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177446" y="3592897"/>
            <a:ext cx="69172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Arial"/>
                <a:ea typeface="Avenir Next" charset="0"/>
                <a:cs typeface="Arial"/>
              </a:rPr>
              <a:t>REQUIRE </a:t>
            </a:r>
            <a:r>
              <a:rPr lang="en-US" sz="2400" b="1" dirty="0" smtClean="0">
                <a:latin typeface="Arial"/>
                <a:ea typeface="Avenir Next" charset="0"/>
                <a:cs typeface="Arial"/>
              </a:rPr>
              <a:t>PROOF OF ENGLISH PROFICIENCY</a:t>
            </a:r>
            <a:endParaRPr lang="en-US" sz="2400" b="1" dirty="0">
              <a:latin typeface="Arial"/>
              <a:cs typeface="Arial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149597" y="4101660"/>
            <a:ext cx="91767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spc="-30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MIMIMUM IBT  TOEFL</a:t>
            </a:r>
            <a:endParaRPr lang="en-US" sz="4800" b="1" spc="-30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185282" y="4829317"/>
            <a:ext cx="2083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Arial"/>
                <a:ea typeface="Avenir Next" charset="0"/>
                <a:cs typeface="Arial"/>
              </a:rPr>
              <a:t>SCORE IS </a:t>
            </a:r>
            <a:r>
              <a:rPr lang="en-US" sz="2400" b="1" dirty="0" smtClean="0">
                <a:latin typeface="Arial"/>
                <a:ea typeface="Avenir Next" charset="0"/>
                <a:cs typeface="Arial"/>
              </a:rPr>
              <a:t>80</a:t>
            </a:r>
            <a:endParaRPr lang="en-US" sz="2400" b="1" dirty="0">
              <a:latin typeface="Arial"/>
              <a:cs typeface="Arial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157433" y="5338080"/>
            <a:ext cx="91767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spc="-30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MIMIMUM IELTS</a:t>
            </a:r>
            <a:endParaRPr lang="en-US" sz="4800" b="1" spc="-30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193118" y="6065737"/>
            <a:ext cx="36613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Arial"/>
                <a:ea typeface="Avenir Next" charset="0"/>
                <a:cs typeface="Arial"/>
              </a:rPr>
              <a:t>SCORE IS OVERALL </a:t>
            </a:r>
            <a:r>
              <a:rPr lang="en-US" sz="2400" b="1" dirty="0" smtClean="0">
                <a:latin typeface="Arial"/>
                <a:ea typeface="Avenir Next" charset="0"/>
                <a:cs typeface="Arial"/>
              </a:rPr>
              <a:t>6.5</a:t>
            </a:r>
            <a:endParaRPr lang="en-US" sz="2400" b="1" dirty="0">
              <a:latin typeface="Arial"/>
              <a:cs typeface="Arial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-1" y="0"/>
            <a:ext cx="2745883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 rot="16200000">
            <a:off x="454732" y="6318538"/>
            <a:ext cx="202191" cy="198875"/>
          </a:xfrm>
          <a:prstGeom prst="rect">
            <a:avLst/>
          </a:prstGeom>
          <a:solidFill>
            <a:srgbClr val="FF4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29" name="Rectangle 28"/>
          <p:cNvSpPr/>
          <p:nvPr/>
        </p:nvSpPr>
        <p:spPr>
          <a:xfrm rot="16200000">
            <a:off x="-559859" y="4071120"/>
            <a:ext cx="3252518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spc="-150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Admission </a:t>
            </a:r>
            <a:r>
              <a:rPr lang="en-US" sz="3200" b="1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Requirements</a:t>
            </a:r>
            <a:endParaRPr lang="en-US" sz="3200" b="1" dirty="0">
              <a:solidFill>
                <a:schemeClr val="bg1"/>
              </a:solidFill>
              <a:latin typeface="Arial"/>
              <a:ea typeface="Avenir Next" charset="0"/>
              <a:cs typeface="Arial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58907" y="6110267"/>
            <a:ext cx="1026161" cy="60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12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 rot="5400000">
            <a:off x="-768927" y="768928"/>
            <a:ext cx="6858000" cy="5320143"/>
          </a:xfrm>
          <a:prstGeom prst="rect">
            <a:avLst/>
          </a:prstGeom>
          <a:gradFill>
            <a:gsLst>
              <a:gs pos="63000">
                <a:schemeClr val="tx1">
                  <a:alpha val="42000"/>
                </a:schemeClr>
              </a:gs>
              <a:gs pos="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66262" y="1008529"/>
            <a:ext cx="9433140" cy="33348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spc="-300" dirty="0">
              <a:solidFill>
                <a:schemeClr val="bg1"/>
              </a:solidFill>
              <a:latin typeface="Avenir Next" charset="0"/>
              <a:ea typeface="Avenir Next" charset="0"/>
              <a:cs typeface="Avenir Next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34881" y="2473580"/>
            <a:ext cx="6096000" cy="1768176"/>
          </a:xfrm>
          <a:prstGeom prst="rect">
            <a:avLst/>
          </a:prstGeom>
        </p:spPr>
        <p:txBody>
          <a:bodyPr anchor="t">
            <a:spAutoFit/>
          </a:bodyPr>
          <a:lstStyle/>
          <a:p>
            <a:pPr>
              <a:lnSpc>
                <a:spcPct val="90000"/>
              </a:lnSpc>
            </a:pPr>
            <a:r>
              <a:rPr lang="en-US" sz="6600" b="1" spc="-150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Application</a:t>
            </a:r>
            <a:br>
              <a:rPr lang="en-US" sz="6600" b="1" spc="-150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</a:br>
            <a:r>
              <a:rPr lang="en-US" sz="5400" b="1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Process</a:t>
            </a:r>
            <a:endParaRPr lang="en-US" sz="6600" b="1" dirty="0">
              <a:solidFill>
                <a:schemeClr val="bg1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01800" y="2442087"/>
            <a:ext cx="271180" cy="268941"/>
          </a:xfrm>
          <a:prstGeom prst="rect">
            <a:avLst/>
          </a:prstGeom>
          <a:solidFill>
            <a:srgbClr val="FF4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566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1" y="0"/>
            <a:ext cx="2745883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 rot="16200000">
            <a:off x="454732" y="6318538"/>
            <a:ext cx="202191" cy="198875"/>
          </a:xfrm>
          <a:prstGeom prst="rect">
            <a:avLst/>
          </a:prstGeom>
          <a:solidFill>
            <a:srgbClr val="FF4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0" name="Rectangle 9"/>
          <p:cNvSpPr/>
          <p:nvPr/>
        </p:nvSpPr>
        <p:spPr>
          <a:xfrm rot="16200000">
            <a:off x="-628505" y="4132675"/>
            <a:ext cx="325251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spc="-150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Application</a:t>
            </a:r>
          </a:p>
          <a:p>
            <a:pPr>
              <a:lnSpc>
                <a:spcPct val="70000"/>
              </a:lnSpc>
            </a:pPr>
            <a:r>
              <a:rPr lang="en-US" sz="3200" b="1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Process</a:t>
            </a:r>
            <a:endParaRPr lang="en-US" sz="3200" b="1" dirty="0">
              <a:solidFill>
                <a:schemeClr val="bg1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794178" y="546491"/>
            <a:ext cx="3070525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600" b="1" spc="-15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GO TO</a:t>
            </a:r>
            <a:endParaRPr lang="en-US" sz="6600" b="1" spc="-15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504289" y="1156517"/>
            <a:ext cx="61267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mun.ca/become/graduate/apply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779246" y="1694353"/>
            <a:ext cx="598373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600" b="1" spc="-15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CHOOSE</a:t>
            </a:r>
            <a:endParaRPr lang="en-US" sz="6600" b="1" spc="-15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449804" y="2067750"/>
            <a:ext cx="3453633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YOUR SEMESTER AND CHECK YOUR DEADLINES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782911" y="2876532"/>
            <a:ext cx="5983734" cy="18697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600" b="1" spc="-15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SUBMIT</a:t>
            </a:r>
          </a:p>
          <a:p>
            <a:pPr>
              <a:lnSpc>
                <a:spcPct val="70000"/>
              </a:lnSpc>
            </a:pPr>
            <a:r>
              <a:rPr lang="en-US" sz="6600" b="1" spc="-15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APPLICATION</a:t>
            </a:r>
            <a:endParaRPr lang="en-US" sz="6600" b="1" spc="-15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904293" y="3490209"/>
            <a:ext cx="345363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YOUR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737142" y="4775890"/>
            <a:ext cx="598373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600" b="1" spc="-15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PREPARE</a:t>
            </a:r>
            <a:endParaRPr lang="en-US" sz="6600" b="1" spc="-15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797894" y="5160729"/>
            <a:ext cx="3453633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AND SUBMIT ALL REQUIRED APPLICATION MATERIALS</a:t>
            </a:r>
            <a:endParaRPr lang="en-CA" sz="1600" dirty="0">
              <a:latin typeface="Arial"/>
              <a:cs typeface="Arial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8907" y="6110267"/>
            <a:ext cx="1026161" cy="60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33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 rot="5400000">
            <a:off x="43398" y="-43397"/>
            <a:ext cx="6858000" cy="6944793"/>
          </a:xfrm>
          <a:prstGeom prst="rect">
            <a:avLst/>
          </a:prstGeom>
          <a:gradFill>
            <a:gsLst>
              <a:gs pos="63000">
                <a:schemeClr val="tx1">
                  <a:alpha val="42000"/>
                </a:schemeClr>
              </a:gs>
              <a:gs pos="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66262" y="1008529"/>
            <a:ext cx="9433140" cy="33348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spc="-300" dirty="0">
              <a:solidFill>
                <a:schemeClr val="bg1"/>
              </a:solidFill>
              <a:latin typeface="Avenir Next" charset="0"/>
              <a:ea typeface="Avenir Next" charset="0"/>
              <a:cs typeface="Avenir Next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34881" y="2473580"/>
            <a:ext cx="6096000" cy="1768176"/>
          </a:xfrm>
          <a:prstGeom prst="rect">
            <a:avLst/>
          </a:prstGeom>
        </p:spPr>
        <p:txBody>
          <a:bodyPr anchor="t">
            <a:spAutoFit/>
          </a:bodyPr>
          <a:lstStyle/>
          <a:p>
            <a:pPr>
              <a:lnSpc>
                <a:spcPct val="90000"/>
              </a:lnSpc>
            </a:pPr>
            <a:r>
              <a:rPr lang="en-US" sz="6600" b="1" spc="-150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Supporting</a:t>
            </a:r>
            <a:br>
              <a:rPr lang="en-US" sz="6600" b="1" spc="-150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</a:br>
            <a:r>
              <a:rPr lang="en-US" sz="5400" b="1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Documents</a:t>
            </a:r>
            <a:endParaRPr lang="en-US" sz="6600" b="1" dirty="0">
              <a:solidFill>
                <a:schemeClr val="bg1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01800" y="2442087"/>
            <a:ext cx="271180" cy="268941"/>
          </a:xfrm>
          <a:prstGeom prst="rect">
            <a:avLst/>
          </a:prstGeom>
          <a:solidFill>
            <a:srgbClr val="FF4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467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1" y="0"/>
            <a:ext cx="2745883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 rot="16200000">
            <a:off x="454732" y="6318538"/>
            <a:ext cx="202191" cy="198875"/>
          </a:xfrm>
          <a:prstGeom prst="rect">
            <a:avLst/>
          </a:prstGeom>
          <a:solidFill>
            <a:srgbClr val="FF4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0" name="Rectangle 9"/>
          <p:cNvSpPr/>
          <p:nvPr/>
        </p:nvSpPr>
        <p:spPr>
          <a:xfrm rot="16200000">
            <a:off x="-685710" y="4305900"/>
            <a:ext cx="325251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spc="-150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Population</a:t>
            </a:r>
            <a:endParaRPr lang="en-US" sz="4400" b="1" spc="-150" dirty="0">
              <a:solidFill>
                <a:schemeClr val="bg1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790645" y="479295"/>
            <a:ext cx="3590364" cy="12031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7000" b="1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18,500</a:t>
            </a:r>
            <a:endParaRPr lang="en-US" sz="7000" b="1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537686" y="1457333"/>
            <a:ext cx="1843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2400" dirty="0" smtClean="0">
                <a:latin typeface="Arial"/>
                <a:ea typeface="Avenir Next" charset="0"/>
                <a:cs typeface="Arial"/>
              </a:rPr>
              <a:t>STUDENTS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140704" y="1998806"/>
            <a:ext cx="4240305" cy="12031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7000" b="1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100,000</a:t>
            </a:r>
            <a:endParaRPr lang="en-US" sz="7000" b="1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025510" y="2890877"/>
            <a:ext cx="13554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2400" dirty="0" smtClean="0">
                <a:latin typeface="Arial"/>
                <a:ea typeface="Avenir Next" charset="0"/>
                <a:cs typeface="Arial"/>
              </a:rPr>
              <a:t>ALUMNI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441320" y="3447171"/>
            <a:ext cx="2939689" cy="12031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7000" b="1" spc="-30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1,200</a:t>
            </a:r>
            <a:endParaRPr lang="en-US" sz="7000" b="1" spc="-30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836997" y="4366136"/>
            <a:ext cx="15440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2400" dirty="0" smtClean="0">
                <a:latin typeface="Arial"/>
                <a:ea typeface="Avenir Next" charset="0"/>
                <a:cs typeface="Arial"/>
              </a:rPr>
              <a:t>FACULTY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441320" y="4919325"/>
            <a:ext cx="2939689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7000" b="1" spc="-30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2,500</a:t>
            </a:r>
            <a:endParaRPr lang="en-US" sz="7000" b="1" spc="-30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244610" y="5838290"/>
            <a:ext cx="11363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2400" dirty="0" smtClean="0">
                <a:latin typeface="Arial"/>
                <a:ea typeface="Avenir Next" charset="0"/>
                <a:cs typeface="Arial"/>
              </a:rPr>
              <a:t>STAFF</a:t>
            </a:r>
            <a:endParaRPr lang="en-US" sz="2400" dirty="0">
              <a:latin typeface="Arial"/>
              <a:cs typeface="Arial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8907" y="6110267"/>
            <a:ext cx="1026161" cy="60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71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1" y="0"/>
            <a:ext cx="2745883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 rot="16200000">
            <a:off x="454732" y="6318538"/>
            <a:ext cx="202191" cy="198875"/>
          </a:xfrm>
          <a:prstGeom prst="rect">
            <a:avLst/>
          </a:prstGeom>
          <a:solidFill>
            <a:srgbClr val="FF4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0" name="Rectangle 9"/>
          <p:cNvSpPr/>
          <p:nvPr/>
        </p:nvSpPr>
        <p:spPr>
          <a:xfrm rot="16200000">
            <a:off x="-628505" y="4112157"/>
            <a:ext cx="3252518" cy="1179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spc="-150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Supporting</a:t>
            </a:r>
          </a:p>
          <a:p>
            <a:pPr>
              <a:lnSpc>
                <a:spcPct val="80000"/>
              </a:lnSpc>
            </a:pPr>
            <a:r>
              <a:rPr lang="en-US" sz="3200" b="1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Documents</a:t>
            </a:r>
            <a:endParaRPr lang="en-US" sz="3200" b="1" dirty="0">
              <a:solidFill>
                <a:schemeClr val="bg1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317889" y="386303"/>
            <a:ext cx="653169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600" b="1" spc="-15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TRANSCRIPTS</a:t>
            </a:r>
            <a:endParaRPr lang="en-US" sz="6600" b="1" spc="-15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316443" y="309814"/>
            <a:ext cx="61267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OFFICIAL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347764" y="1875951"/>
            <a:ext cx="7002622" cy="15650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6600" b="1" spc="-15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CONFIRMATION</a:t>
            </a:r>
            <a:br>
              <a:rPr lang="en-US" sz="6600" b="1" spc="-15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</a:br>
            <a:r>
              <a:rPr lang="en-US" sz="6600" b="1" spc="-15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DEGREE</a:t>
            </a:r>
            <a:endParaRPr lang="en-US" sz="6600" b="1" spc="-15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320110" y="1503436"/>
            <a:ext cx="61267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OFFICIAL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890892" y="2935868"/>
            <a:ext cx="15772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COMPLETION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359546" y="3528710"/>
            <a:ext cx="7002622" cy="854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6600" b="1" spc="-15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2 LETTERS</a:t>
            </a:r>
            <a:endParaRPr lang="en-US" sz="6600" b="1" spc="-15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864190" y="3631966"/>
            <a:ext cx="17626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OF APPRAISAL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401646" y="4726453"/>
            <a:ext cx="7002622" cy="854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6600" b="1" spc="-15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FORMS</a:t>
            </a:r>
            <a:endParaRPr lang="en-US" sz="6600" b="1" spc="-15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3388759" y="4398242"/>
            <a:ext cx="61267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DEPARTMENTAL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376901" y="5702342"/>
            <a:ext cx="7002622" cy="854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6600" b="1" spc="-15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TEST SCORES</a:t>
            </a:r>
            <a:endParaRPr lang="en-US" sz="6600" b="1" spc="-15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9215737" y="5748388"/>
            <a:ext cx="1838545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(GMAT, GRE, IELTS, TOEFL)</a:t>
            </a:r>
            <a:endParaRPr lang="en-CA" sz="1600" dirty="0">
              <a:latin typeface="Arial"/>
              <a:cs typeface="Arial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8907" y="6110267"/>
            <a:ext cx="1026161" cy="60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905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 rot="5400000">
            <a:off x="43398" y="-43397"/>
            <a:ext cx="6858000" cy="6944793"/>
          </a:xfrm>
          <a:prstGeom prst="rect">
            <a:avLst/>
          </a:prstGeom>
          <a:gradFill>
            <a:gsLst>
              <a:gs pos="63000">
                <a:schemeClr val="tx1">
                  <a:alpha val="42000"/>
                </a:schemeClr>
              </a:gs>
              <a:gs pos="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66262" y="1008529"/>
            <a:ext cx="9433140" cy="33348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spc="-300" dirty="0">
              <a:solidFill>
                <a:schemeClr val="bg1"/>
              </a:solidFill>
              <a:latin typeface="Avenir Next" charset="0"/>
              <a:ea typeface="Avenir Next" charset="0"/>
              <a:cs typeface="Avenir Next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34881" y="2473580"/>
            <a:ext cx="6096000" cy="1768176"/>
          </a:xfrm>
          <a:prstGeom prst="rect">
            <a:avLst/>
          </a:prstGeom>
        </p:spPr>
        <p:txBody>
          <a:bodyPr anchor="t">
            <a:spAutoFit/>
          </a:bodyPr>
          <a:lstStyle/>
          <a:p>
            <a:pPr>
              <a:lnSpc>
                <a:spcPct val="90000"/>
              </a:lnSpc>
            </a:pPr>
            <a:r>
              <a:rPr lang="en-US" sz="6600" b="1" spc="-150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Application</a:t>
            </a:r>
            <a:br>
              <a:rPr lang="en-US" sz="6600" b="1" spc="-150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</a:br>
            <a:r>
              <a:rPr lang="en-US" sz="5400" b="1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Tips</a:t>
            </a:r>
            <a:endParaRPr lang="en-US" sz="6600" b="1" dirty="0">
              <a:solidFill>
                <a:schemeClr val="bg1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01800" y="2442087"/>
            <a:ext cx="271180" cy="268941"/>
          </a:xfrm>
          <a:prstGeom prst="rect">
            <a:avLst/>
          </a:prstGeom>
          <a:solidFill>
            <a:srgbClr val="FF4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199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1" y="0"/>
            <a:ext cx="2745883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 rot="16200000">
            <a:off x="454732" y="6318538"/>
            <a:ext cx="202191" cy="198875"/>
          </a:xfrm>
          <a:prstGeom prst="rect">
            <a:avLst/>
          </a:prstGeom>
          <a:solidFill>
            <a:srgbClr val="FF4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0" name="Rectangle 9"/>
          <p:cNvSpPr/>
          <p:nvPr/>
        </p:nvSpPr>
        <p:spPr>
          <a:xfrm rot="16200000">
            <a:off x="-628505" y="4112157"/>
            <a:ext cx="3252518" cy="1179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spc="-150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Application</a:t>
            </a:r>
          </a:p>
          <a:p>
            <a:pPr>
              <a:lnSpc>
                <a:spcPct val="80000"/>
              </a:lnSpc>
            </a:pPr>
            <a:r>
              <a:rPr lang="en-US" sz="3200" b="1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Tips</a:t>
            </a:r>
            <a:endParaRPr lang="en-US" sz="3200" b="1" dirty="0">
              <a:solidFill>
                <a:schemeClr val="bg1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794178" y="386303"/>
            <a:ext cx="590793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400" b="1" spc="-15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DEADLINE</a:t>
            </a:r>
            <a:endParaRPr lang="en-US" sz="5400" b="1" spc="-15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792732" y="309814"/>
            <a:ext cx="61267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SUBMIT APPLICATION &amp; DOCUMENTS PRIOR TO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09285" y="1831647"/>
            <a:ext cx="7517475" cy="6740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5400" b="1" spc="-15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VERY CAREFULLY</a:t>
            </a:r>
            <a:endParaRPr lang="en-US" sz="5400" b="1" spc="-15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796399" y="1503436"/>
            <a:ext cx="61267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SELECT YOUR REFEREES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774965" y="3067382"/>
            <a:ext cx="7002622" cy="6740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5400" b="1" spc="-15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STRONG</a:t>
            </a:r>
            <a:endParaRPr lang="en-US" sz="5400" b="1" spc="-15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3807842" y="2739171"/>
            <a:ext cx="61267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WRITE A 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856114" y="3412437"/>
            <a:ext cx="34975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STATEMENT OF PURPOSE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790073" y="4306772"/>
            <a:ext cx="7983574" cy="6740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5400" b="1" spc="-15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REQUIRED TESTS</a:t>
            </a:r>
            <a:endParaRPr lang="en-US" sz="5400" b="1" spc="-15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822950" y="3978561"/>
            <a:ext cx="61267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PREPARE FOR AND PASS ANY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793740" y="5603372"/>
            <a:ext cx="7002622" cy="6740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5400" b="1" spc="-15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APPLICATION</a:t>
            </a:r>
            <a:endParaRPr lang="en-US" sz="5400" b="1" spc="-15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826617" y="5275161"/>
            <a:ext cx="61267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CHECK ALL GRAMMAR, SPELLING &amp; CONTENT IN YOUR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8387869" y="5821873"/>
            <a:ext cx="183854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PACKAGE</a:t>
            </a:r>
            <a:endParaRPr lang="en-CA" sz="1600" dirty="0">
              <a:latin typeface="Arial"/>
              <a:cs typeface="Arial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8907" y="6110267"/>
            <a:ext cx="1026161" cy="60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611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 rot="5400000">
            <a:off x="43398" y="-43397"/>
            <a:ext cx="6858000" cy="6944793"/>
          </a:xfrm>
          <a:prstGeom prst="rect">
            <a:avLst/>
          </a:prstGeom>
          <a:gradFill>
            <a:gsLst>
              <a:gs pos="63000">
                <a:schemeClr val="tx1">
                  <a:alpha val="42000"/>
                </a:schemeClr>
              </a:gs>
              <a:gs pos="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66262" y="1008529"/>
            <a:ext cx="9433140" cy="33348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spc="-300" dirty="0">
              <a:solidFill>
                <a:schemeClr val="bg1"/>
              </a:solidFill>
              <a:latin typeface="Avenir Next" charset="0"/>
              <a:ea typeface="Avenir Next" charset="0"/>
              <a:cs typeface="Avenir Next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34881" y="2473580"/>
            <a:ext cx="6096000" cy="1768176"/>
          </a:xfrm>
          <a:prstGeom prst="rect">
            <a:avLst/>
          </a:prstGeom>
        </p:spPr>
        <p:txBody>
          <a:bodyPr anchor="t">
            <a:spAutoFit/>
          </a:bodyPr>
          <a:lstStyle/>
          <a:p>
            <a:pPr>
              <a:lnSpc>
                <a:spcPct val="90000"/>
              </a:lnSpc>
            </a:pPr>
            <a:r>
              <a:rPr lang="en-US" sz="6600" b="1" spc="-150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Finding a</a:t>
            </a:r>
          </a:p>
          <a:p>
            <a:pPr>
              <a:lnSpc>
                <a:spcPct val="90000"/>
              </a:lnSpc>
            </a:pPr>
            <a:r>
              <a:rPr lang="en-US" sz="5400" b="1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Supervisor</a:t>
            </a:r>
            <a:endParaRPr lang="en-US" sz="6600" b="1" dirty="0">
              <a:solidFill>
                <a:schemeClr val="bg1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01800" y="2442087"/>
            <a:ext cx="271180" cy="268941"/>
          </a:xfrm>
          <a:prstGeom prst="rect">
            <a:avLst/>
          </a:prstGeom>
          <a:solidFill>
            <a:srgbClr val="FF4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982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1" y="0"/>
            <a:ext cx="2745883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 rot="16200000">
            <a:off x="454732" y="6318538"/>
            <a:ext cx="202191" cy="198875"/>
          </a:xfrm>
          <a:prstGeom prst="rect">
            <a:avLst/>
          </a:prstGeom>
          <a:solidFill>
            <a:srgbClr val="FF4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0" name="Rectangle 9"/>
          <p:cNvSpPr/>
          <p:nvPr/>
        </p:nvSpPr>
        <p:spPr>
          <a:xfrm rot="16200000">
            <a:off x="-628505" y="4112157"/>
            <a:ext cx="3252518" cy="1179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spc="-150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Finding a</a:t>
            </a:r>
          </a:p>
          <a:p>
            <a:pPr>
              <a:lnSpc>
                <a:spcPct val="80000"/>
              </a:lnSpc>
            </a:pPr>
            <a:r>
              <a:rPr lang="en-US" sz="3200" b="1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Supervisor</a:t>
            </a:r>
            <a:endParaRPr lang="en-US" sz="3200" b="1" dirty="0">
              <a:solidFill>
                <a:schemeClr val="bg1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794178" y="386303"/>
            <a:ext cx="755546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600" b="1" spc="-15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VIEW</a:t>
            </a:r>
            <a:endParaRPr lang="en-US" sz="6600" b="1" spc="-15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932231" y="1019213"/>
            <a:ext cx="61267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DEPARTMENTAL PAGE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303462" y="1579925"/>
            <a:ext cx="2151566" cy="854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6600" b="1" spc="-15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LINK</a:t>
            </a:r>
            <a:endParaRPr lang="en-US" sz="6600" b="1" spc="-15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796399" y="1503436"/>
            <a:ext cx="25763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CA" sz="1600" dirty="0" smtClean="0">
                <a:latin typeface="Arial"/>
                <a:cs typeface="Arial"/>
              </a:rPr>
              <a:t>CLICK ON THE</a:t>
            </a:r>
            <a:br>
              <a:rPr lang="en-CA" sz="1600" dirty="0" smtClean="0">
                <a:latin typeface="Arial"/>
                <a:cs typeface="Arial"/>
              </a:rPr>
            </a:br>
            <a:r>
              <a:rPr lang="en-CA" sz="1600" dirty="0" smtClean="0">
                <a:latin typeface="Arial"/>
                <a:cs typeface="Arial"/>
              </a:rPr>
              <a:t>“PEOPLE” OR “FACULTY”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344786" y="2463159"/>
            <a:ext cx="4950983" cy="854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6600" b="1" spc="-15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EXPERTISE</a:t>
            </a:r>
            <a:endParaRPr lang="en-US" sz="6600" b="1" spc="-15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238126" y="2420995"/>
            <a:ext cx="3175753" cy="842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CA" sz="1600" dirty="0" smtClean="0">
                <a:latin typeface="Arial"/>
                <a:cs typeface="Arial"/>
              </a:rPr>
              <a:t>THIS WILL LIST THE PROFESSORS WITH RESEARCH INTERESTS &amp;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793740" y="5603372"/>
            <a:ext cx="7002622" cy="806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3200" b="1" spc="-150" dirty="0" err="1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www.mun.ca</a:t>
            </a:r>
            <a:r>
              <a:rPr lang="en-US" sz="3200" b="1" spc="-15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/become/graduate/research/</a:t>
            </a:r>
            <a:r>
              <a:rPr lang="en-US" sz="3200" b="1" spc="-150" dirty="0" err="1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supervisor.php</a:t>
            </a:r>
            <a:endParaRPr lang="en-US" sz="3200" b="1" spc="-15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826617" y="5275161"/>
            <a:ext cx="61267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DETAILED TIPS: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814075" y="3160120"/>
            <a:ext cx="755546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600" b="1" spc="-15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REVIEW</a:t>
            </a:r>
            <a:endParaRPr lang="en-US" sz="6600" b="1" spc="-15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169807" y="3538131"/>
            <a:ext cx="378910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THE PROFESSOR’S RESEARCH INTERESTS AND EXPERTISE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832506" y="4090970"/>
            <a:ext cx="531710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600" b="1" spc="-15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SEND</a:t>
            </a:r>
            <a:endParaRPr lang="en-US" sz="6600" b="1" spc="-15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319132" y="4462399"/>
            <a:ext cx="3018877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AN EMAIL AND BEGIN A DIALOGUE WITH HIM/HER</a:t>
            </a:r>
            <a:endParaRPr lang="en-CA" sz="1600" dirty="0">
              <a:latin typeface="Arial"/>
              <a:cs typeface="Arial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8907" y="6110267"/>
            <a:ext cx="1026161" cy="60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74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 rot="5400000">
            <a:off x="43398" y="-43397"/>
            <a:ext cx="6858000" cy="6944793"/>
          </a:xfrm>
          <a:prstGeom prst="rect">
            <a:avLst/>
          </a:prstGeom>
          <a:gradFill>
            <a:gsLst>
              <a:gs pos="63000">
                <a:schemeClr val="tx1">
                  <a:alpha val="42000"/>
                </a:schemeClr>
              </a:gs>
              <a:gs pos="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66262" y="1008529"/>
            <a:ext cx="9433140" cy="33348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spc="-300" dirty="0">
              <a:solidFill>
                <a:schemeClr val="bg1"/>
              </a:solidFill>
              <a:latin typeface="Avenir Next" charset="0"/>
              <a:ea typeface="Avenir Next" charset="0"/>
              <a:cs typeface="Avenir Next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47205" y="2965583"/>
            <a:ext cx="6096000" cy="1023357"/>
          </a:xfrm>
          <a:prstGeom prst="rect">
            <a:avLst/>
          </a:prstGeom>
        </p:spPr>
        <p:txBody>
          <a:bodyPr anchor="t">
            <a:spAutoFit/>
          </a:bodyPr>
          <a:lstStyle/>
          <a:p>
            <a:pPr>
              <a:lnSpc>
                <a:spcPct val="90000"/>
              </a:lnSpc>
            </a:pPr>
            <a:r>
              <a:rPr lang="en-US" sz="6600" b="1" spc="-150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Summary</a:t>
            </a:r>
            <a:endParaRPr lang="en-US" sz="6600" b="1" dirty="0">
              <a:solidFill>
                <a:schemeClr val="bg1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314124" y="2934090"/>
            <a:ext cx="271180" cy="268941"/>
          </a:xfrm>
          <a:prstGeom prst="rect">
            <a:avLst/>
          </a:prstGeom>
          <a:solidFill>
            <a:srgbClr val="FF4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03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1" y="0"/>
            <a:ext cx="2745883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 rot="16200000">
            <a:off x="454732" y="6318538"/>
            <a:ext cx="202191" cy="198875"/>
          </a:xfrm>
          <a:prstGeom prst="rect">
            <a:avLst/>
          </a:prstGeom>
          <a:solidFill>
            <a:srgbClr val="FF4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0" name="Rectangle 9"/>
          <p:cNvSpPr/>
          <p:nvPr/>
        </p:nvSpPr>
        <p:spPr>
          <a:xfrm rot="16200000">
            <a:off x="-628505" y="4071120"/>
            <a:ext cx="3252518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spc="-150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Summary</a:t>
            </a:r>
          </a:p>
          <a:p>
            <a:r>
              <a:rPr lang="en-US" sz="3200" b="1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 </a:t>
            </a:r>
            <a:endParaRPr lang="en-US" sz="3200" b="1" dirty="0">
              <a:solidFill>
                <a:schemeClr val="bg1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249294" y="1389080"/>
            <a:ext cx="8718174" cy="8032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5400" b="1" spc="-15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FULLY ACCREDITED</a:t>
            </a:r>
            <a:r>
              <a:rPr lang="en-US" sz="6600" b="1" spc="-15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,</a:t>
            </a:r>
            <a:endParaRPr lang="en-US" sz="6600" b="1" spc="-15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296657" y="1037985"/>
            <a:ext cx="347651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MEMORIAL IS A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002850" y="4062326"/>
            <a:ext cx="3827529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CA" sz="1600" dirty="0" smtClean="0">
                <a:latin typeface="Arial"/>
                <a:cs typeface="Arial"/>
              </a:rPr>
              <a:t>SO, SUBMIT YOUR APPLICATION &amp; SUPPORTING  DOCUMENTS BY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798603" y="2041213"/>
            <a:ext cx="54709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COMPREHENSIVE UNIVERSITY IN ATLANTIC CANADA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152594" y="2110238"/>
            <a:ext cx="278860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400" b="1" spc="-15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100+</a:t>
            </a:r>
            <a:endParaRPr lang="en-US" sz="5400" b="1" spc="-15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781798" y="2285156"/>
            <a:ext cx="1405671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CA" sz="1600" dirty="0" smtClean="0">
                <a:latin typeface="Arial"/>
                <a:cs typeface="Arial"/>
              </a:rPr>
              <a:t>THAT OFFERS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014006" y="2427577"/>
            <a:ext cx="366736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DEGREE PROGRAMS IN MOST MAJOR FIELDS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174992" y="3184373"/>
            <a:ext cx="8718174" cy="6740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5400" b="1" spc="-15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AFFORDABLE</a:t>
            </a:r>
            <a:endParaRPr lang="en-US" sz="5400" b="1" spc="-15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3357527" y="3124072"/>
            <a:ext cx="347651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WITH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9542337" y="3119609"/>
            <a:ext cx="27530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 smtClean="0">
                <a:latin typeface="Arial"/>
                <a:cs typeface="Arial"/>
              </a:rPr>
              <a:t>TUITION AND COMPETITIVE FUNDING PACKAGES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014006" y="3864838"/>
            <a:ext cx="559947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 b="1" spc="-15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DEADLINE</a:t>
            </a:r>
            <a:endParaRPr lang="en-US" sz="5400" b="1" spc="-15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157761" y="4855467"/>
            <a:ext cx="2231029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CA" sz="1600" dirty="0" smtClean="0">
                <a:latin typeface="Arial"/>
                <a:cs typeface="Arial"/>
              </a:rPr>
              <a:t>AND CONTACT POTENTIAL</a:t>
            </a:r>
            <a:endParaRPr lang="en-CA" sz="1600" dirty="0">
              <a:latin typeface="Arial"/>
              <a:cs typeface="Arial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4925779" y="4655020"/>
            <a:ext cx="616071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 b="1" spc="-150" dirty="0" smtClean="0">
                <a:solidFill>
                  <a:srgbClr val="FF4F00"/>
                </a:solidFill>
                <a:latin typeface="Arial"/>
                <a:ea typeface="Avenir Next" charset="0"/>
                <a:cs typeface="Arial"/>
              </a:rPr>
              <a:t>SUPERVISORS</a:t>
            </a:r>
            <a:endParaRPr lang="en-US" sz="5400" b="1" spc="-150" dirty="0">
              <a:solidFill>
                <a:srgbClr val="FF4F00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7417543" y="5625730"/>
            <a:ext cx="36689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CA" sz="1600" dirty="0" smtClean="0">
                <a:latin typeface="Arial"/>
                <a:cs typeface="Arial"/>
              </a:rPr>
              <a:t>(FOR RESEARCH PROGRAMS)</a:t>
            </a:r>
            <a:endParaRPr lang="en-CA" sz="1600" dirty="0">
              <a:latin typeface="Arial"/>
              <a:cs typeface="Arial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8907" y="6110267"/>
            <a:ext cx="1026161" cy="60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43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12216681" cy="6857999"/>
          </a:xfrm>
          <a:prstGeom prst="rect">
            <a:avLst/>
          </a:prstGeom>
          <a:solidFill>
            <a:srgbClr val="FF4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34221" y="1368581"/>
            <a:ext cx="5968625" cy="854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en-US" sz="6600" b="1" spc="-150" dirty="0" smtClean="0">
                <a:solidFill>
                  <a:srgbClr val="FFFFFF"/>
                </a:solidFill>
                <a:latin typeface="Arial"/>
                <a:ea typeface="Avenir Next" charset="0"/>
                <a:cs typeface="Arial"/>
              </a:rPr>
              <a:t>QUESTIONS?</a:t>
            </a:r>
            <a:endParaRPr lang="en-US" sz="6600" b="1" spc="-150" dirty="0">
              <a:solidFill>
                <a:srgbClr val="FFFFFF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8015" y="2363470"/>
            <a:ext cx="5882563" cy="3147878"/>
          </a:xfrm>
        </p:spPr>
        <p:txBody>
          <a:bodyPr>
            <a:noAutofit/>
          </a:bodyPr>
          <a:lstStyle/>
          <a:p>
            <a:pPr algn="l"/>
            <a:r>
              <a:rPr lang="en-CA" sz="3200" b="1" dirty="0" smtClean="0">
                <a:latin typeface="Arial"/>
                <a:cs typeface="Arial"/>
              </a:rPr>
              <a:t>Contact the School of Graduate Studies:</a:t>
            </a:r>
            <a:r>
              <a:rPr lang="en-CA" sz="3200" b="1" dirty="0" smtClean="0">
                <a:solidFill>
                  <a:srgbClr val="FFFFFF"/>
                </a:solidFill>
                <a:latin typeface="Arial"/>
                <a:cs typeface="Arial"/>
              </a:rPr>
              <a:t/>
            </a:r>
            <a:br>
              <a:rPr lang="en-CA" sz="3200" b="1" dirty="0" smtClean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en-CA" sz="3200" dirty="0" smtClean="0">
                <a:solidFill>
                  <a:srgbClr val="FFFFFF"/>
                </a:solidFill>
                <a:latin typeface="Arial"/>
                <a:cs typeface="Arial"/>
                <a:hlinkClick r:id="rId2"/>
              </a:rPr>
              <a:t>sgs@mun.ca</a:t>
            </a:r>
            <a:endParaRPr lang="en-CA" sz="3200" b="1" dirty="0">
              <a:solidFill>
                <a:srgbClr val="FFFFFF"/>
              </a:solidFill>
              <a:latin typeface="Arial"/>
              <a:cs typeface="Arial"/>
            </a:endParaRPr>
          </a:p>
          <a:p>
            <a:pPr algn="l"/>
            <a:r>
              <a:rPr lang="en-CA" sz="3200" b="1" dirty="0" smtClean="0">
                <a:latin typeface="Arial"/>
                <a:cs typeface="Arial"/>
              </a:rPr>
              <a:t>OR visit</a:t>
            </a:r>
            <a:r>
              <a:rPr lang="en-CA" sz="3200" b="1" dirty="0">
                <a:solidFill>
                  <a:srgbClr val="FFFFFF"/>
                </a:solidFill>
                <a:latin typeface="Arial"/>
                <a:cs typeface="Arial"/>
              </a:rPr>
              <a:t/>
            </a:r>
            <a:br>
              <a:rPr lang="en-CA" sz="3200" b="1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en-CA" sz="3200" b="1" dirty="0" err="1" smtClean="0">
                <a:solidFill>
                  <a:srgbClr val="FFFFFF"/>
                </a:solidFill>
                <a:latin typeface="Arial"/>
                <a:cs typeface="Arial"/>
              </a:rPr>
              <a:t>mun.ca</a:t>
            </a:r>
            <a:r>
              <a:rPr lang="en-CA" sz="3200" b="1" dirty="0" smtClean="0">
                <a:solidFill>
                  <a:srgbClr val="FFFFFF"/>
                </a:solidFill>
                <a:latin typeface="Arial"/>
                <a:cs typeface="Arial"/>
              </a:rPr>
              <a:t>/become/graduate</a:t>
            </a:r>
            <a:endParaRPr lang="en-US" sz="3200" b="1" dirty="0">
              <a:solidFill>
                <a:srgbClr val="FFFFFF"/>
              </a:solidFill>
              <a:latin typeface="Arial"/>
              <a:cs typeface="Arial"/>
            </a:endParaRPr>
          </a:p>
          <a:p>
            <a:pPr algn="l"/>
            <a:endParaRPr lang="en-US" sz="3200" b="1" dirty="0" smtClean="0">
              <a:solidFill>
                <a:srgbClr val="FFFFFF"/>
              </a:solidFill>
              <a:latin typeface="Arial"/>
              <a:cs typeface="Arial"/>
            </a:endParaRPr>
          </a:p>
          <a:p>
            <a:pPr algn="l"/>
            <a:endParaRPr lang="en-US" sz="3200" dirty="0" smtClean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381533" y="0"/>
            <a:ext cx="4810468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7823744" y="1338146"/>
            <a:ext cx="4083402" cy="2257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2400" spc="-50" dirty="0">
                <a:solidFill>
                  <a:srgbClr val="FFFFFF"/>
                </a:solidFill>
                <a:latin typeface="Arial"/>
                <a:cs typeface="Arial"/>
              </a:rPr>
              <a:t>Don’t wait until the deadline. </a:t>
            </a:r>
            <a:r>
              <a:rPr lang="en-US" spc="-50" dirty="0">
                <a:solidFill>
                  <a:srgbClr val="DF752D"/>
                </a:solidFill>
                <a:latin typeface="Arial"/>
                <a:cs typeface="Arial"/>
              </a:rPr>
              <a:t/>
            </a:r>
            <a:br>
              <a:rPr lang="en-US" spc="-50" dirty="0">
                <a:solidFill>
                  <a:srgbClr val="DF752D"/>
                </a:solidFill>
                <a:latin typeface="Arial"/>
                <a:cs typeface="Arial"/>
              </a:rPr>
            </a:br>
            <a:r>
              <a:rPr lang="en-US" spc="-50" dirty="0" smtClean="0">
                <a:solidFill>
                  <a:srgbClr val="DF752D"/>
                </a:solidFill>
                <a:latin typeface="Arial"/>
                <a:cs typeface="Arial"/>
              </a:rPr>
              <a:t/>
            </a:r>
            <a:br>
              <a:rPr lang="en-US" spc="-50" dirty="0" smtClean="0">
                <a:solidFill>
                  <a:srgbClr val="DF752D"/>
                </a:solidFill>
                <a:latin typeface="Arial"/>
                <a:cs typeface="Arial"/>
              </a:rPr>
            </a:br>
            <a:r>
              <a:rPr lang="en-US" sz="4400" b="1" spc="-50" dirty="0" smtClean="0">
                <a:solidFill>
                  <a:srgbClr val="DF752D"/>
                </a:solidFill>
                <a:latin typeface="Arial"/>
                <a:cs typeface="Arial"/>
              </a:rPr>
              <a:t>Submit </a:t>
            </a:r>
            <a:r>
              <a:rPr lang="en-US" sz="4400" b="1" spc="-50" dirty="0">
                <a:solidFill>
                  <a:srgbClr val="DF752D"/>
                </a:solidFill>
                <a:latin typeface="Arial"/>
                <a:cs typeface="Arial"/>
              </a:rPr>
              <a:t>your application </a:t>
            </a:r>
            <a:r>
              <a:rPr lang="en-US" sz="4400" b="1" spc="-50" dirty="0" smtClean="0">
                <a:solidFill>
                  <a:srgbClr val="DF752D"/>
                </a:solidFill>
                <a:latin typeface="Arial"/>
                <a:cs typeface="Arial"/>
              </a:rPr>
              <a:t>now!</a:t>
            </a:r>
            <a:endParaRPr lang="en-US" sz="4400" b="1" spc="-50" dirty="0">
              <a:solidFill>
                <a:srgbClr val="DF752D"/>
              </a:solidFill>
              <a:latin typeface="Arial"/>
              <a:cs typeface="Arial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4764" y="4140055"/>
            <a:ext cx="1899246" cy="1128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142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0382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266262" y="1008529"/>
            <a:ext cx="9433140" cy="33348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spc="-300" dirty="0">
              <a:solidFill>
                <a:schemeClr val="bg1"/>
              </a:solidFill>
              <a:latin typeface="Avenir Next" charset="0"/>
              <a:ea typeface="Avenir Next" charset="0"/>
              <a:cs typeface="Avenir Next" charset="0"/>
            </a:endParaRPr>
          </a:p>
        </p:txBody>
      </p:sp>
      <p:sp>
        <p:nvSpPr>
          <p:cNvPr id="10" name="Rectangle 9"/>
          <p:cNvSpPr/>
          <p:nvPr/>
        </p:nvSpPr>
        <p:spPr>
          <a:xfrm rot="5400000">
            <a:off x="5491144" y="157142"/>
            <a:ext cx="6858000" cy="6543715"/>
          </a:xfrm>
          <a:prstGeom prst="rect">
            <a:avLst/>
          </a:prstGeom>
          <a:gradFill>
            <a:gsLst>
              <a:gs pos="48000">
                <a:schemeClr val="tx1">
                  <a:alpha val="32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17024" y="2688130"/>
            <a:ext cx="60960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6600" b="1" spc="-150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Campuses</a:t>
            </a:r>
            <a:endParaRPr lang="en-US" sz="8000" b="1" spc="-150" dirty="0">
              <a:solidFill>
                <a:schemeClr val="bg1"/>
              </a:solidFill>
              <a:latin typeface="Arial"/>
              <a:ea typeface="Avenir Next" charset="0"/>
              <a:cs typeface="Arial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983943" y="2553659"/>
            <a:ext cx="271180" cy="268941"/>
          </a:xfrm>
          <a:prstGeom prst="rect">
            <a:avLst/>
          </a:prstGeom>
          <a:solidFill>
            <a:srgbClr val="FF4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68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266262" y="1008529"/>
            <a:ext cx="9433140" cy="33348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spc="-300" dirty="0">
              <a:solidFill>
                <a:schemeClr val="bg1"/>
              </a:solidFill>
              <a:latin typeface="Avenir Next" charset="0"/>
              <a:ea typeface="Avenir Next" charset="0"/>
              <a:cs typeface="Avenir Next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984006"/>
            <a:ext cx="3260734" cy="439084"/>
          </a:xfrm>
          <a:prstGeom prst="rect">
            <a:avLst/>
          </a:prstGeom>
          <a:solidFill>
            <a:srgbClr val="FF4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23323" y="971843"/>
            <a:ext cx="25742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000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St. John’s Campus</a:t>
            </a:r>
            <a:endParaRPr lang="en-US" sz="2000" dirty="0">
              <a:solidFill>
                <a:schemeClr val="bg1"/>
              </a:solidFill>
              <a:latin typeface="Arial"/>
              <a:ea typeface="Avenir Next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4709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266262" y="1008529"/>
            <a:ext cx="9433140" cy="33348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spc="-300" dirty="0">
              <a:solidFill>
                <a:schemeClr val="bg1"/>
              </a:solidFill>
              <a:latin typeface="Avenir Next" charset="0"/>
              <a:ea typeface="Avenir Next" charset="0"/>
              <a:cs typeface="Avenir Next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984006"/>
            <a:ext cx="3260734" cy="439084"/>
          </a:xfrm>
          <a:prstGeom prst="rect">
            <a:avLst/>
          </a:prstGeom>
          <a:solidFill>
            <a:srgbClr val="FF4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23323" y="971843"/>
            <a:ext cx="25742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000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Marine Institute</a:t>
            </a:r>
            <a:endParaRPr lang="en-US" sz="2000" dirty="0">
              <a:solidFill>
                <a:schemeClr val="bg1"/>
              </a:solidFill>
              <a:latin typeface="Arial"/>
              <a:ea typeface="Avenir Next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8012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266262" y="1008529"/>
            <a:ext cx="9433140" cy="33348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spc="-300" dirty="0">
              <a:solidFill>
                <a:schemeClr val="bg1"/>
              </a:solidFill>
              <a:latin typeface="Avenir Next" charset="0"/>
              <a:ea typeface="Avenir Next" charset="0"/>
              <a:cs typeface="Avenir Next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984006"/>
            <a:ext cx="3260734" cy="439084"/>
          </a:xfrm>
          <a:prstGeom prst="rect">
            <a:avLst/>
          </a:prstGeom>
          <a:solidFill>
            <a:srgbClr val="FF4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23323" y="971843"/>
            <a:ext cx="25742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000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Grenfell Campus</a:t>
            </a:r>
            <a:endParaRPr lang="en-US" sz="2000" dirty="0">
              <a:solidFill>
                <a:schemeClr val="bg1"/>
              </a:solidFill>
              <a:latin typeface="Arial"/>
              <a:ea typeface="Avenir Next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80724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266262" y="1008529"/>
            <a:ext cx="9433140" cy="33348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spc="-300" dirty="0">
              <a:solidFill>
                <a:schemeClr val="bg1"/>
              </a:solidFill>
              <a:latin typeface="Avenir Next" charset="0"/>
              <a:ea typeface="Avenir Next" charset="0"/>
              <a:cs typeface="Avenir Next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984006"/>
            <a:ext cx="3260734" cy="439084"/>
          </a:xfrm>
          <a:prstGeom prst="rect">
            <a:avLst/>
          </a:prstGeom>
          <a:solidFill>
            <a:srgbClr val="FF4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23323" y="971843"/>
            <a:ext cx="25742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000" dirty="0" smtClean="0">
                <a:solidFill>
                  <a:schemeClr val="bg1"/>
                </a:solidFill>
                <a:latin typeface="Arial"/>
                <a:ea typeface="Avenir Next" charset="0"/>
                <a:cs typeface="Arial"/>
              </a:rPr>
              <a:t>Harlow (U.K.)</a:t>
            </a:r>
            <a:endParaRPr lang="en-US" sz="2000" dirty="0">
              <a:solidFill>
                <a:schemeClr val="bg1"/>
              </a:solidFill>
              <a:latin typeface="Arial"/>
              <a:ea typeface="Avenir Next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7282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1357</TotalTime>
  <Words>485</Words>
  <Application>Microsoft Office PowerPoint</Application>
  <PresentationFormat>Widescreen</PresentationFormat>
  <Paragraphs>202</Paragraphs>
  <Slides>37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2" baseType="lpstr">
      <vt:lpstr>Arial</vt:lpstr>
      <vt:lpstr>Avenir Next</vt:lpstr>
      <vt:lpstr>Calibri</vt:lpstr>
      <vt:lpstr>Calibri Light</vt:lpstr>
      <vt:lpstr>Office Theme</vt:lpstr>
      <vt:lpstr>Graduate Studies at Memorial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MUN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SGS webinar</dc:title>
  <dc:creator>Kim, Andrew</dc:creator>
  <cp:lastModifiedBy>Leonard Lyue</cp:lastModifiedBy>
  <cp:revision>61</cp:revision>
  <dcterms:created xsi:type="dcterms:W3CDTF">2016-07-05T15:51:19Z</dcterms:created>
  <dcterms:modified xsi:type="dcterms:W3CDTF">2017-11-16T05:43:49Z</dcterms:modified>
</cp:coreProperties>
</file>