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media/image17.jpg" ContentType="image/jpg"/>
  <Override PartName="/ppt/media/image27.jpg" ContentType="image/jpg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7" r:id="rId2"/>
    <p:sldId id="293" r:id="rId3"/>
    <p:sldId id="273" r:id="rId4"/>
    <p:sldId id="341" r:id="rId5"/>
    <p:sldId id="342" r:id="rId6"/>
    <p:sldId id="343" r:id="rId7"/>
    <p:sldId id="344" r:id="rId8"/>
    <p:sldId id="345" r:id="rId9"/>
    <p:sldId id="354" r:id="rId10"/>
    <p:sldId id="353" r:id="rId11"/>
    <p:sldId id="355" r:id="rId12"/>
    <p:sldId id="352" r:id="rId13"/>
    <p:sldId id="351" r:id="rId14"/>
    <p:sldId id="282" r:id="rId15"/>
    <p:sldId id="346" r:id="rId16"/>
    <p:sldId id="281" r:id="rId17"/>
    <p:sldId id="294" r:id="rId18"/>
    <p:sldId id="315" r:id="rId19"/>
    <p:sldId id="338" r:id="rId20"/>
    <p:sldId id="284" r:id="rId21"/>
    <p:sldId id="347" r:id="rId22"/>
    <p:sldId id="348" r:id="rId23"/>
    <p:sldId id="339" r:id="rId24"/>
    <p:sldId id="349" r:id="rId25"/>
    <p:sldId id="356" r:id="rId26"/>
    <p:sldId id="319" r:id="rId27"/>
  </p:sldIdLst>
  <p:sldSz cx="9144000" cy="6858000" type="screen4x3"/>
  <p:notesSz cx="6985000" cy="9271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7F7F7F"/>
    <a:srgbClr val="990000"/>
    <a:srgbClr val="FF7C80"/>
    <a:srgbClr val="660066"/>
    <a:srgbClr val="008000"/>
    <a:srgbClr val="D60093"/>
    <a:srgbClr val="FF6600"/>
    <a:srgbClr val="FF00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4" autoAdjust="0"/>
    <p:restoredTop sz="82598" autoAdjust="0"/>
  </p:normalViewPr>
  <p:slideViewPr>
    <p:cSldViewPr>
      <p:cViewPr varScale="1">
        <p:scale>
          <a:sx n="54" d="100"/>
          <a:sy n="54" d="100"/>
        </p:scale>
        <p:origin x="1661" y="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6833" cy="463550"/>
          </a:xfrm>
          <a:prstGeom prst="rect">
            <a:avLst/>
          </a:prstGeom>
        </p:spPr>
        <p:txBody>
          <a:bodyPr vert="horz" lIns="92885" tIns="46443" rIns="92885" bIns="46443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956551" y="0"/>
            <a:ext cx="3026833" cy="463550"/>
          </a:xfrm>
          <a:prstGeom prst="rect">
            <a:avLst/>
          </a:prstGeom>
        </p:spPr>
        <p:txBody>
          <a:bodyPr vert="horz" lIns="92885" tIns="46443" rIns="92885" bIns="46443" rtlCol="0"/>
          <a:lstStyle>
            <a:lvl1pPr algn="r">
              <a:defRPr sz="1200"/>
            </a:lvl1pPr>
          </a:lstStyle>
          <a:p>
            <a:fld id="{896C28B3-9C91-433A-A48A-E2156D9717F4}" type="datetimeFigureOut">
              <a:rPr lang="en-CA" smtClean="0"/>
              <a:t>2018-10-17</a:t>
            </a:fld>
            <a:endParaRPr lang="en-CA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74750" y="695325"/>
            <a:ext cx="4635500" cy="3476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85" tIns="46443" rIns="92885" bIns="46443" rtlCol="0" anchor="ctr"/>
          <a:lstStyle/>
          <a:p>
            <a:endParaRPr lang="en-CA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98500" y="4403726"/>
            <a:ext cx="5588000" cy="4171950"/>
          </a:xfrm>
          <a:prstGeom prst="rect">
            <a:avLst/>
          </a:prstGeom>
        </p:spPr>
        <p:txBody>
          <a:bodyPr vert="horz" lIns="92885" tIns="46443" rIns="92885" bIns="46443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805841"/>
            <a:ext cx="3026833" cy="463550"/>
          </a:xfrm>
          <a:prstGeom prst="rect">
            <a:avLst/>
          </a:prstGeom>
        </p:spPr>
        <p:txBody>
          <a:bodyPr vert="horz" lIns="92885" tIns="46443" rIns="92885" bIns="46443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956551" y="8805841"/>
            <a:ext cx="3026833" cy="463550"/>
          </a:xfrm>
          <a:prstGeom prst="rect">
            <a:avLst/>
          </a:prstGeom>
        </p:spPr>
        <p:txBody>
          <a:bodyPr vert="horz" lIns="92885" tIns="46443" rIns="92885" bIns="46443" rtlCol="0" anchor="b"/>
          <a:lstStyle>
            <a:lvl1pPr algn="r">
              <a:defRPr sz="1200"/>
            </a:lvl1pPr>
          </a:lstStyle>
          <a:p>
            <a:fld id="{2AC3D9F4-339B-4012-99D2-078A866BAE5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183474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74750" y="695325"/>
            <a:ext cx="4635500" cy="3476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28713">
              <a:defRPr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A96726-B0E5-5C4D-84CE-D53510198312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8686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74750" y="695325"/>
            <a:ext cx="4635500" cy="3476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A96726-B0E5-5C4D-84CE-D53510198312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551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 smtClean="0"/>
              <a:t>*** NEW***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C3D9F4-339B-4012-99D2-078A866BAE55}" type="slidenum">
              <a:rPr lang="en-CA" smtClean="0"/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740852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26988" y="1438275"/>
            <a:ext cx="5165726" cy="3879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86729" tIns="43364" rIns="86729" bIns="43364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82834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74750" y="695325"/>
            <a:ext cx="4635500" cy="3476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A96726-B0E5-5C4D-84CE-D53510198312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087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C3D9F4-339B-4012-99D2-078A866BAE55}" type="slidenum">
              <a:rPr lang="en-CA" smtClean="0"/>
              <a:t>19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245002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C3D9F4-339B-4012-99D2-078A866BAE55}" type="slidenum">
              <a:rPr lang="en-CA" smtClean="0"/>
              <a:t>21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657436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C3D9F4-339B-4012-99D2-078A866BAE55}" type="slidenum">
              <a:rPr lang="en-CA" smtClean="0"/>
              <a:t>23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011499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auto">
          <a:xfrm>
            <a:off x="0" y="5768216"/>
            <a:ext cx="9144000" cy="886711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  <a:latin typeface="Times" pitchFamily="-110" charset="0"/>
              </a:rPr>
              <a:t> </a:t>
            </a:r>
          </a:p>
        </p:txBody>
      </p:sp>
      <p:pic>
        <p:nvPicPr>
          <p:cNvPr id="5" name="Picture 4" descr="top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866"/>
            <a:ext cx="9144002" cy="384305"/>
          </a:xfrm>
          <a:prstGeom prst="rect">
            <a:avLst/>
          </a:prstGeom>
        </p:spPr>
      </p:pic>
      <p:sp>
        <p:nvSpPr>
          <p:cNvPr id="6" name="Footer Placeholder 6"/>
          <p:cNvSpPr txBox="1">
            <a:spLocks noChangeArrowheads="1"/>
          </p:cNvSpPr>
          <p:nvPr userDrawn="1"/>
        </p:nvSpPr>
        <p:spPr bwMode="auto">
          <a:xfrm>
            <a:off x="179512" y="6152115"/>
            <a:ext cx="453650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A69C95"/>
                </a:solidFill>
                <a:latin typeface="Verdana" charset="0"/>
                <a:ea typeface="ＭＳ Ｐゴシック" charset="0"/>
                <a:cs typeface="Verdana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9pPr>
          </a:lstStyle>
          <a:p>
            <a:pPr algn="l"/>
            <a:r>
              <a:rPr lang="en-US" sz="1200" dirty="0" err="1" smtClean="0"/>
              <a:t>uOttawa.ca</a:t>
            </a:r>
            <a:endParaRPr lang="en-US" sz="1200" dirty="0"/>
          </a:p>
        </p:txBody>
      </p:sp>
      <p:pic>
        <p:nvPicPr>
          <p:cNvPr id="7" name="Picture 6" descr="uOttawa_HOR_WG7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368" y="5947834"/>
            <a:ext cx="1697566" cy="45404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729" y="6650864"/>
            <a:ext cx="9171460" cy="21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707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6" name="Picture 5" descr="top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866"/>
            <a:ext cx="9144002" cy="384305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 bwMode="auto">
          <a:xfrm>
            <a:off x="0" y="5768216"/>
            <a:ext cx="9144000" cy="886711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  <a:latin typeface="Times" pitchFamily="-110" charset="0"/>
              </a:rPr>
              <a:t> </a:t>
            </a:r>
          </a:p>
        </p:txBody>
      </p:sp>
      <p:sp>
        <p:nvSpPr>
          <p:cNvPr id="11" name="Footer Placeholder 6"/>
          <p:cNvSpPr txBox="1">
            <a:spLocks noChangeArrowheads="1"/>
          </p:cNvSpPr>
          <p:nvPr userDrawn="1"/>
        </p:nvSpPr>
        <p:spPr bwMode="auto">
          <a:xfrm>
            <a:off x="179512" y="6152115"/>
            <a:ext cx="453650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A69C95"/>
                </a:solidFill>
                <a:latin typeface="Verdana" charset="0"/>
                <a:ea typeface="ＭＳ Ｐゴシック" charset="0"/>
                <a:cs typeface="Verdana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9pPr>
          </a:lstStyle>
          <a:p>
            <a:pPr algn="l"/>
            <a:r>
              <a:rPr lang="en-US" sz="1200" dirty="0" err="1" smtClean="0"/>
              <a:t>uOttawa.ca</a:t>
            </a:r>
            <a:endParaRPr lang="en-US" sz="1200" dirty="0"/>
          </a:p>
        </p:txBody>
      </p:sp>
      <p:pic>
        <p:nvPicPr>
          <p:cNvPr id="12" name="Picture 11" descr="uOttawa_HOR_WG7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368" y="5947834"/>
            <a:ext cx="1697566" cy="45404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729" y="6650864"/>
            <a:ext cx="9171460" cy="21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179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381000"/>
            <a:ext cx="1943100" cy="5029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81000"/>
            <a:ext cx="5676900" cy="5029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6" name="Picture 5" descr="top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866"/>
            <a:ext cx="9144002" cy="384305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 bwMode="auto">
          <a:xfrm>
            <a:off x="0" y="5768216"/>
            <a:ext cx="9144000" cy="886711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  <a:latin typeface="Times" pitchFamily="-110" charset="0"/>
              </a:rPr>
              <a:t> </a:t>
            </a:r>
          </a:p>
        </p:txBody>
      </p:sp>
      <p:sp>
        <p:nvSpPr>
          <p:cNvPr id="11" name="Footer Placeholder 6"/>
          <p:cNvSpPr txBox="1">
            <a:spLocks noChangeArrowheads="1"/>
          </p:cNvSpPr>
          <p:nvPr userDrawn="1"/>
        </p:nvSpPr>
        <p:spPr bwMode="auto">
          <a:xfrm>
            <a:off x="179512" y="6152115"/>
            <a:ext cx="453650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A69C95"/>
                </a:solidFill>
                <a:latin typeface="Verdana" charset="0"/>
                <a:ea typeface="ＭＳ Ｐゴシック" charset="0"/>
                <a:cs typeface="Verdana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9pPr>
          </a:lstStyle>
          <a:p>
            <a:pPr algn="l"/>
            <a:r>
              <a:rPr lang="en-US" sz="1200" dirty="0" err="1" smtClean="0"/>
              <a:t>uOttawa.ca</a:t>
            </a:r>
            <a:endParaRPr lang="en-US" sz="1200" dirty="0"/>
          </a:p>
        </p:txBody>
      </p:sp>
      <p:pic>
        <p:nvPicPr>
          <p:cNvPr id="12" name="Picture 11" descr="uOttawa_HOR_WG7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368" y="5947834"/>
            <a:ext cx="1697566" cy="45404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729" y="6650864"/>
            <a:ext cx="9171460" cy="21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086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40740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12750" y="692696"/>
            <a:ext cx="7774632" cy="864096"/>
          </a:xfrm>
        </p:spPr>
        <p:txBody>
          <a:bodyPr/>
          <a:lstStyle/>
          <a:p>
            <a:r>
              <a:rPr lang="en-US" b="1" smtClean="0"/>
              <a:t>Click to edit Master title style</a:t>
            </a:r>
            <a:endParaRPr lang="en-US" b="1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95536" y="1700808"/>
            <a:ext cx="7772400" cy="375354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4" name="Picture 13" descr="top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866"/>
            <a:ext cx="9144002" cy="384305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 bwMode="auto">
          <a:xfrm>
            <a:off x="0" y="5768216"/>
            <a:ext cx="9144000" cy="886711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  <a:latin typeface="Times" pitchFamily="-110" charset="0"/>
              </a:rPr>
              <a:t> </a:t>
            </a:r>
          </a:p>
        </p:txBody>
      </p:sp>
      <p:sp>
        <p:nvSpPr>
          <p:cNvPr id="18" name="Footer Placeholder 6"/>
          <p:cNvSpPr txBox="1">
            <a:spLocks noChangeArrowheads="1"/>
          </p:cNvSpPr>
          <p:nvPr userDrawn="1"/>
        </p:nvSpPr>
        <p:spPr bwMode="auto">
          <a:xfrm>
            <a:off x="179512" y="6152115"/>
            <a:ext cx="453650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A69C95"/>
                </a:solidFill>
                <a:latin typeface="Verdana" charset="0"/>
                <a:ea typeface="ＭＳ Ｐゴシック" charset="0"/>
                <a:cs typeface="Verdana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9pPr>
          </a:lstStyle>
          <a:p>
            <a:pPr algn="l"/>
            <a:r>
              <a:rPr lang="en-US" sz="1200" dirty="0" err="1" smtClean="0"/>
              <a:t>uOttawa.ca</a:t>
            </a:r>
            <a:endParaRPr lang="en-US" sz="1200" dirty="0"/>
          </a:p>
        </p:txBody>
      </p:sp>
      <p:pic>
        <p:nvPicPr>
          <p:cNvPr id="19" name="Picture 18" descr="uOttawa_HOR_WG7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368" y="5947834"/>
            <a:ext cx="1697566" cy="45404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729" y="6650864"/>
            <a:ext cx="9171460" cy="21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723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28111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780930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6" name="Picture 5" descr="top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866"/>
            <a:ext cx="9144002" cy="384305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 bwMode="auto">
          <a:xfrm>
            <a:off x="0" y="5768216"/>
            <a:ext cx="9144000" cy="886711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  <a:latin typeface="Times" pitchFamily="-110" charset="0"/>
              </a:rPr>
              <a:t> </a:t>
            </a:r>
          </a:p>
        </p:txBody>
      </p:sp>
      <p:sp>
        <p:nvSpPr>
          <p:cNvPr id="11" name="Footer Placeholder 6"/>
          <p:cNvSpPr txBox="1">
            <a:spLocks noChangeArrowheads="1"/>
          </p:cNvSpPr>
          <p:nvPr userDrawn="1"/>
        </p:nvSpPr>
        <p:spPr bwMode="auto">
          <a:xfrm>
            <a:off x="179512" y="6152115"/>
            <a:ext cx="453650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A69C95"/>
                </a:solidFill>
                <a:latin typeface="Verdana" charset="0"/>
                <a:ea typeface="ＭＳ Ｐゴシック" charset="0"/>
                <a:cs typeface="Verdana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9pPr>
          </a:lstStyle>
          <a:p>
            <a:pPr algn="l"/>
            <a:r>
              <a:rPr lang="en-US" sz="1200" dirty="0" err="1" smtClean="0"/>
              <a:t>uOttawa.ca</a:t>
            </a:r>
            <a:endParaRPr lang="en-US" sz="1200" dirty="0"/>
          </a:p>
        </p:txBody>
      </p:sp>
      <p:pic>
        <p:nvPicPr>
          <p:cNvPr id="12" name="Picture 11" descr="uOttawa_HOR_WG7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368" y="5947834"/>
            <a:ext cx="1697566" cy="45404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729" y="6650864"/>
            <a:ext cx="9171460" cy="21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468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524000"/>
            <a:ext cx="38100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38100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7" name="Picture 6" descr="top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866"/>
            <a:ext cx="9144002" cy="384305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 bwMode="auto">
          <a:xfrm>
            <a:off x="0" y="5768216"/>
            <a:ext cx="9144000" cy="886711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  <a:latin typeface="Times" pitchFamily="-110" charset="0"/>
              </a:rPr>
              <a:t> </a:t>
            </a:r>
          </a:p>
        </p:txBody>
      </p:sp>
      <p:sp>
        <p:nvSpPr>
          <p:cNvPr id="12" name="Footer Placeholder 6"/>
          <p:cNvSpPr txBox="1">
            <a:spLocks noChangeArrowheads="1"/>
          </p:cNvSpPr>
          <p:nvPr userDrawn="1"/>
        </p:nvSpPr>
        <p:spPr bwMode="auto">
          <a:xfrm>
            <a:off x="179512" y="6152115"/>
            <a:ext cx="453650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A69C95"/>
                </a:solidFill>
                <a:latin typeface="Verdana" charset="0"/>
                <a:ea typeface="ＭＳ Ｐゴシック" charset="0"/>
                <a:cs typeface="Verdana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9pPr>
          </a:lstStyle>
          <a:p>
            <a:pPr algn="l"/>
            <a:r>
              <a:rPr lang="en-US" sz="1200" dirty="0" err="1" smtClean="0"/>
              <a:t>uOttawa.ca</a:t>
            </a:r>
            <a:endParaRPr lang="en-US" sz="1200" dirty="0"/>
          </a:p>
        </p:txBody>
      </p:sp>
      <p:pic>
        <p:nvPicPr>
          <p:cNvPr id="13" name="Picture 12" descr="uOttawa_HOR_WG7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368" y="5947834"/>
            <a:ext cx="1697566" cy="45404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729" y="6650864"/>
            <a:ext cx="9171460" cy="21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500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9" name="Picture 8" descr="top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866"/>
            <a:ext cx="9144002" cy="384305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 bwMode="auto">
          <a:xfrm>
            <a:off x="0" y="5768216"/>
            <a:ext cx="9144000" cy="886711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  <a:latin typeface="Times" pitchFamily="-110" charset="0"/>
              </a:rPr>
              <a:t> </a:t>
            </a:r>
          </a:p>
        </p:txBody>
      </p:sp>
      <p:sp>
        <p:nvSpPr>
          <p:cNvPr id="14" name="Footer Placeholder 6"/>
          <p:cNvSpPr txBox="1">
            <a:spLocks noChangeArrowheads="1"/>
          </p:cNvSpPr>
          <p:nvPr userDrawn="1"/>
        </p:nvSpPr>
        <p:spPr bwMode="auto">
          <a:xfrm>
            <a:off x="179512" y="6152115"/>
            <a:ext cx="453650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A69C95"/>
                </a:solidFill>
                <a:latin typeface="Verdana" charset="0"/>
                <a:ea typeface="ＭＳ Ｐゴシック" charset="0"/>
                <a:cs typeface="Verdana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9pPr>
          </a:lstStyle>
          <a:p>
            <a:pPr algn="l"/>
            <a:r>
              <a:rPr lang="en-US" sz="1200" dirty="0" err="1" smtClean="0"/>
              <a:t>uOttawa.ca</a:t>
            </a:r>
            <a:endParaRPr lang="en-US" sz="1200" dirty="0"/>
          </a:p>
        </p:txBody>
      </p:sp>
      <p:pic>
        <p:nvPicPr>
          <p:cNvPr id="15" name="Picture 14" descr="uOttawa_HOR_WG7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368" y="5947834"/>
            <a:ext cx="1697566" cy="45404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729" y="6650864"/>
            <a:ext cx="9171460" cy="21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144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5" name="Picture 4" descr="top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866"/>
            <a:ext cx="9144002" cy="384305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 bwMode="auto">
          <a:xfrm>
            <a:off x="0" y="5768216"/>
            <a:ext cx="9144000" cy="886711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  <a:latin typeface="Times" pitchFamily="-110" charset="0"/>
              </a:rPr>
              <a:t> </a:t>
            </a:r>
          </a:p>
        </p:txBody>
      </p:sp>
      <p:sp>
        <p:nvSpPr>
          <p:cNvPr id="10" name="Footer Placeholder 6"/>
          <p:cNvSpPr txBox="1">
            <a:spLocks noChangeArrowheads="1"/>
          </p:cNvSpPr>
          <p:nvPr userDrawn="1"/>
        </p:nvSpPr>
        <p:spPr bwMode="auto">
          <a:xfrm>
            <a:off x="179512" y="6152115"/>
            <a:ext cx="453650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A69C95"/>
                </a:solidFill>
                <a:latin typeface="Verdana" charset="0"/>
                <a:ea typeface="ＭＳ Ｐゴシック" charset="0"/>
                <a:cs typeface="Verdana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9pPr>
          </a:lstStyle>
          <a:p>
            <a:pPr algn="l"/>
            <a:r>
              <a:rPr lang="en-US" sz="1200" dirty="0" err="1" smtClean="0"/>
              <a:t>uOttawa.ca</a:t>
            </a:r>
            <a:endParaRPr lang="en-US" sz="1200" dirty="0"/>
          </a:p>
        </p:txBody>
      </p:sp>
      <p:pic>
        <p:nvPicPr>
          <p:cNvPr id="11" name="Picture 10" descr="uOttawa_HOR_WG7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368" y="5947834"/>
            <a:ext cx="1697566" cy="45404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729" y="6650864"/>
            <a:ext cx="9171460" cy="21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451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op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866"/>
            <a:ext cx="9144002" cy="384305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0" y="5768216"/>
            <a:ext cx="9144000" cy="886711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  <a:latin typeface="Times" pitchFamily="-110" charset="0"/>
              </a:rPr>
              <a:t> </a:t>
            </a:r>
          </a:p>
        </p:txBody>
      </p:sp>
      <p:sp>
        <p:nvSpPr>
          <p:cNvPr id="9" name="Footer Placeholder 6"/>
          <p:cNvSpPr txBox="1">
            <a:spLocks noChangeArrowheads="1"/>
          </p:cNvSpPr>
          <p:nvPr userDrawn="1"/>
        </p:nvSpPr>
        <p:spPr bwMode="auto">
          <a:xfrm>
            <a:off x="179512" y="6152115"/>
            <a:ext cx="453650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A69C95"/>
                </a:solidFill>
                <a:latin typeface="Verdana" charset="0"/>
                <a:ea typeface="ＭＳ Ｐゴシック" charset="0"/>
                <a:cs typeface="Verdana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9pPr>
          </a:lstStyle>
          <a:p>
            <a:pPr algn="l"/>
            <a:r>
              <a:rPr lang="en-US" sz="1200" dirty="0" err="1" smtClean="0"/>
              <a:t>uOttawa.ca</a:t>
            </a:r>
            <a:endParaRPr lang="en-US" sz="1200" dirty="0"/>
          </a:p>
        </p:txBody>
      </p:sp>
      <p:pic>
        <p:nvPicPr>
          <p:cNvPr id="10" name="Picture 9" descr="uOttawa_HOR_WG7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368" y="5947834"/>
            <a:ext cx="1697566" cy="4540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729" y="6650864"/>
            <a:ext cx="9171460" cy="21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164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404664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40466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772818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 descr="top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866"/>
            <a:ext cx="9144002" cy="384305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 bwMode="auto">
          <a:xfrm>
            <a:off x="0" y="5768216"/>
            <a:ext cx="9144000" cy="886711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  <a:latin typeface="Times" pitchFamily="-110" charset="0"/>
              </a:rPr>
              <a:t> </a:t>
            </a:r>
          </a:p>
        </p:txBody>
      </p:sp>
      <p:sp>
        <p:nvSpPr>
          <p:cNvPr id="12" name="Footer Placeholder 6"/>
          <p:cNvSpPr txBox="1">
            <a:spLocks noChangeArrowheads="1"/>
          </p:cNvSpPr>
          <p:nvPr userDrawn="1"/>
        </p:nvSpPr>
        <p:spPr bwMode="auto">
          <a:xfrm>
            <a:off x="179512" y="6152115"/>
            <a:ext cx="453650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A69C95"/>
                </a:solidFill>
                <a:latin typeface="Verdana" charset="0"/>
                <a:ea typeface="ＭＳ Ｐゴシック" charset="0"/>
                <a:cs typeface="Verdana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9pPr>
          </a:lstStyle>
          <a:p>
            <a:pPr algn="l"/>
            <a:r>
              <a:rPr lang="en-US" sz="1200" dirty="0" err="1" smtClean="0"/>
              <a:t>uOttawa.ca</a:t>
            </a:r>
            <a:endParaRPr lang="en-US" sz="1200" dirty="0"/>
          </a:p>
        </p:txBody>
      </p:sp>
      <p:pic>
        <p:nvPicPr>
          <p:cNvPr id="13" name="Picture 12" descr="uOttawa_HOR_WG7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368" y="5947834"/>
            <a:ext cx="1697566" cy="45404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729" y="6650864"/>
            <a:ext cx="9171460" cy="21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926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302422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7"/>
            <a:ext cx="5486400" cy="35363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869160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 descr="top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866"/>
            <a:ext cx="9144002" cy="384305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 bwMode="auto">
          <a:xfrm>
            <a:off x="0" y="5768216"/>
            <a:ext cx="9144000" cy="886711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000000"/>
                </a:solidFill>
                <a:latin typeface="Times" pitchFamily="-110" charset="0"/>
              </a:rPr>
              <a:t> </a:t>
            </a:r>
          </a:p>
        </p:txBody>
      </p:sp>
      <p:sp>
        <p:nvSpPr>
          <p:cNvPr id="12" name="Footer Placeholder 6"/>
          <p:cNvSpPr txBox="1">
            <a:spLocks noChangeArrowheads="1"/>
          </p:cNvSpPr>
          <p:nvPr userDrawn="1"/>
        </p:nvSpPr>
        <p:spPr bwMode="auto">
          <a:xfrm>
            <a:off x="179512" y="6152115"/>
            <a:ext cx="4536504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A69C95"/>
                </a:solidFill>
                <a:latin typeface="Verdana" charset="0"/>
                <a:ea typeface="ＭＳ Ｐゴシック" charset="0"/>
                <a:cs typeface="Verdana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9pPr>
          </a:lstStyle>
          <a:p>
            <a:pPr algn="l"/>
            <a:r>
              <a:rPr lang="en-US" sz="1200" dirty="0" err="1" smtClean="0"/>
              <a:t>uOttawa.ca</a:t>
            </a:r>
            <a:endParaRPr lang="en-US" sz="1200" dirty="0"/>
          </a:p>
        </p:txBody>
      </p:sp>
      <p:pic>
        <p:nvPicPr>
          <p:cNvPr id="13" name="Picture 12" descr="uOttawa_HOR_WG7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368" y="5947834"/>
            <a:ext cx="1697566" cy="45404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729" y="6650864"/>
            <a:ext cx="9171460" cy="21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69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81000"/>
            <a:ext cx="6553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A" dirty="0" smtClean="0"/>
              <a:t>Click to </a:t>
            </a:r>
            <a:r>
              <a:rPr lang="fr-CA" dirty="0" err="1" smtClean="0"/>
              <a:t>add</a:t>
            </a:r>
            <a:r>
              <a:rPr lang="fr-CA" dirty="0" smtClean="0"/>
              <a:t> </a:t>
            </a:r>
            <a:r>
              <a:rPr lang="fr-CA" dirty="0" err="1" smtClean="0"/>
              <a:t>title</a:t>
            </a:r>
            <a:r>
              <a:rPr lang="fr-CA" dirty="0" smtClean="0"/>
              <a:t> </a:t>
            </a:r>
            <a:r>
              <a:rPr lang="fr-CA" dirty="0" err="1" smtClean="0"/>
              <a:t>here</a:t>
            </a:r>
            <a:endParaRPr lang="en-US" dirty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524000"/>
            <a:ext cx="77724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dirty="0" smtClean="0"/>
              <a:t>Click to </a:t>
            </a:r>
            <a:r>
              <a:rPr lang="fr-CA" dirty="0" err="1" smtClean="0"/>
              <a:t>add</a:t>
            </a:r>
            <a:r>
              <a:rPr lang="fr-CA" dirty="0" smtClean="0"/>
              <a:t> content </a:t>
            </a:r>
            <a:r>
              <a:rPr lang="fr-CA" dirty="0" err="1" smtClean="0"/>
              <a:t>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56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Verdana"/>
          <a:ea typeface="ＭＳ Ｐゴシック" charset="0"/>
          <a:cs typeface="Verdana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990000"/>
          </a:solidFill>
          <a:latin typeface="Verdana" charset="0"/>
          <a:ea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990000"/>
          </a:solidFill>
          <a:latin typeface="Verdana" charset="0"/>
          <a:ea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990000"/>
          </a:solidFill>
          <a:latin typeface="Verdana" charset="0"/>
          <a:ea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990000"/>
          </a:solidFill>
          <a:latin typeface="Verdana" charset="0"/>
          <a:ea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990000"/>
          </a:solidFill>
          <a:latin typeface="Arial Black" pitchFamily="-110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990000"/>
          </a:solidFill>
          <a:latin typeface="Arial Black" pitchFamily="-110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990000"/>
          </a:solidFill>
          <a:latin typeface="Arial Black" pitchFamily="-110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990000"/>
          </a:solidFill>
          <a:latin typeface="Arial Black" pitchFamily="-110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Verdana"/>
          <a:ea typeface="ＭＳ Ｐゴシック" charset="0"/>
          <a:cs typeface="Verdana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Verdana"/>
          <a:ea typeface="ＭＳ Ｐゴシック" pitchFamily="-110" charset="-128"/>
          <a:cs typeface="Verdan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Verdana"/>
          <a:ea typeface="ＭＳ Ｐゴシック" pitchFamily="-110" charset="-128"/>
          <a:cs typeface="Verdan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Verdana"/>
          <a:ea typeface="ＭＳ Ｐゴシック" pitchFamily="-110" charset="-128"/>
          <a:cs typeface="Verdan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Verdana"/>
          <a:ea typeface="ＭＳ Ｐゴシック" pitchFamily="-110" charset="-128"/>
          <a:cs typeface="Verdan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0" charset="-128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0" charset="-128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0" charset="-128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0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32.jp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1.jpg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gineering.uottawa.ca/" TargetMode="External"/><Relationship Id="rId2" Type="http://schemas.openxmlformats.org/officeDocument/2006/relationships/hyperlink" Target="http://www.genie.uottawa.ca/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5" t="27896" r="-53" b="4110"/>
          <a:stretch/>
        </p:blipFill>
        <p:spPr bwMode="auto">
          <a:xfrm>
            <a:off x="-36512" y="1"/>
            <a:ext cx="9217024" cy="558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ctangle 27"/>
          <p:cNvSpPr/>
          <p:nvPr/>
        </p:nvSpPr>
        <p:spPr bwMode="auto">
          <a:xfrm>
            <a:off x="1763688" y="2852936"/>
            <a:ext cx="7380312" cy="1224136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rgbClr val="000000"/>
              </a:solidFill>
              <a:latin typeface="Times" pitchFamily="-110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1763688" y="4149080"/>
            <a:ext cx="7380312" cy="321320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rgbClr val="000000"/>
              </a:solidFill>
              <a:latin typeface="Times" pitchFamily="-110" charset="0"/>
            </a:endParaRPr>
          </a:p>
        </p:txBody>
      </p:sp>
      <p:sp>
        <p:nvSpPr>
          <p:cNvPr id="30" name="Title 1"/>
          <p:cNvSpPr txBox="1">
            <a:spLocks/>
          </p:cNvSpPr>
          <p:nvPr/>
        </p:nvSpPr>
        <p:spPr bwMode="auto">
          <a:xfrm>
            <a:off x="2987824" y="2811028"/>
            <a:ext cx="7164288" cy="1089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Verdana"/>
                <a:ea typeface="ＭＳ Ｐゴシック" charset="0"/>
                <a:cs typeface="Verdana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990000"/>
                </a:solidFill>
                <a:latin typeface="Verdana" charset="0"/>
                <a:ea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990000"/>
                </a:solidFill>
                <a:latin typeface="Verdana" charset="0"/>
                <a:ea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990000"/>
                </a:solidFill>
                <a:latin typeface="Verdana" charset="0"/>
                <a:ea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990000"/>
                </a:solidFill>
                <a:latin typeface="Verdana" charset="0"/>
                <a:ea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990000"/>
                </a:solidFill>
                <a:latin typeface="Arial Black" pitchFamily="-110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990000"/>
                </a:solidFill>
                <a:latin typeface="Arial Black" pitchFamily="-110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990000"/>
                </a:solidFill>
                <a:latin typeface="Arial Black" pitchFamily="-110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990000"/>
                </a:solidFill>
                <a:latin typeface="Arial Black" pitchFamily="-110" charset="0"/>
              </a:defRPr>
            </a:lvl9pPr>
          </a:lstStyle>
          <a:p>
            <a:r>
              <a:rPr lang="en-US" sz="24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Orientation </a:t>
            </a:r>
            <a:r>
              <a:rPr lang="en-US" sz="2400" dirty="0" smtClean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Presentation</a:t>
            </a:r>
          </a:p>
          <a:p>
            <a:r>
              <a:rPr lang="en-US" sz="2400" dirty="0" smtClean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New </a:t>
            </a:r>
            <a:r>
              <a:rPr lang="en-US" sz="24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Graduate </a:t>
            </a:r>
            <a:r>
              <a:rPr lang="en-US" sz="2400" dirty="0" smtClean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Students (3+2)</a:t>
            </a:r>
          </a:p>
          <a:p>
            <a:endParaRPr lang="en-US" sz="240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1" name="Text Placeholder 2"/>
          <p:cNvSpPr txBox="1">
            <a:spLocks/>
          </p:cNvSpPr>
          <p:nvPr/>
        </p:nvSpPr>
        <p:spPr bwMode="auto">
          <a:xfrm>
            <a:off x="4499992" y="3614923"/>
            <a:ext cx="4604320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Verdana"/>
                <a:ea typeface="ＭＳ Ｐゴシック" charset="0"/>
                <a:cs typeface="Verdana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Verdana"/>
                <a:ea typeface="ＭＳ Ｐゴシック" pitchFamily="-110" charset="-128"/>
                <a:cs typeface="Verdan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Verdana"/>
                <a:ea typeface="ＭＳ Ｐゴシック" pitchFamily="-110" charset="-128"/>
                <a:cs typeface="Verdan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Verdana"/>
                <a:ea typeface="ＭＳ Ｐゴシック" pitchFamily="-110" charset="-128"/>
                <a:cs typeface="Verdan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/>
                <a:ea typeface="ＭＳ Ｐゴシック" pitchFamily="-110" charset="-128"/>
                <a:cs typeface="Verdan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10" charset="-128"/>
              </a:defRPr>
            </a:lvl9pPr>
          </a:lstStyle>
          <a:p>
            <a:pPr marL="0" indent="0">
              <a:buNone/>
            </a:pPr>
            <a:r>
              <a:rPr lang="en-US" sz="160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WELCOME!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1688354" y="2852936"/>
            <a:ext cx="78511" cy="1224136"/>
          </a:xfrm>
          <a:prstGeom prst="rect">
            <a:avLst/>
          </a:prstGeom>
          <a:solidFill>
            <a:srgbClr val="35343B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rgbClr val="A69C95"/>
              </a:solidFill>
              <a:latin typeface="Times" pitchFamily="-110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1688353" y="4149080"/>
            <a:ext cx="78510" cy="321320"/>
          </a:xfrm>
          <a:prstGeom prst="rect">
            <a:avLst/>
          </a:prstGeom>
          <a:solidFill>
            <a:srgbClr val="35343B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A69C95"/>
                </a:solidFill>
                <a:latin typeface="Times" pitchFamily="-110" charset="0"/>
              </a:rPr>
              <a:t> 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-13729" y="-1866"/>
            <a:ext cx="9172670" cy="6866730"/>
            <a:chOff x="-13729" y="-1866"/>
            <a:chExt cx="9172670" cy="6866730"/>
          </a:xfrm>
        </p:grpSpPr>
        <p:sp>
          <p:nvSpPr>
            <p:cNvPr id="8" name="Rectangle 7"/>
            <p:cNvSpPr/>
            <p:nvPr/>
          </p:nvSpPr>
          <p:spPr bwMode="auto">
            <a:xfrm>
              <a:off x="-6643" y="5589241"/>
              <a:ext cx="9165584" cy="1065686"/>
            </a:xfrm>
            <a:prstGeom prst="rect">
              <a:avLst/>
            </a:prstGeom>
            <a:solidFill>
              <a:schemeClr val="tx1">
                <a:alpha val="75000"/>
              </a:schemeClr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400" dirty="0">
                  <a:solidFill>
                    <a:srgbClr val="000000"/>
                  </a:solidFill>
                  <a:latin typeface="Times" pitchFamily="-110" charset="0"/>
                </a:rPr>
                <a:t> </a:t>
              </a:r>
            </a:p>
          </p:txBody>
        </p:sp>
        <p:pic>
          <p:nvPicPr>
            <p:cNvPr id="16" name="Picture 15" descr="uOttawa_HOR_WHITE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13600" y="5949280"/>
              <a:ext cx="1693389" cy="452922"/>
            </a:xfrm>
            <a:prstGeom prst="rect">
              <a:avLst/>
            </a:prstGeom>
          </p:spPr>
        </p:pic>
        <p:pic>
          <p:nvPicPr>
            <p:cNvPr id="14" name="Picture 13" descr="top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-1866"/>
              <a:ext cx="9144002" cy="384305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729" y="6650864"/>
              <a:ext cx="9171460" cy="214000"/>
            </a:xfrm>
            <a:prstGeom prst="rect">
              <a:avLst/>
            </a:prstGeom>
          </p:spPr>
        </p:pic>
      </p:grpSp>
      <p:sp>
        <p:nvSpPr>
          <p:cNvPr id="5" name="TextBox 4"/>
          <p:cNvSpPr txBox="1"/>
          <p:nvPr/>
        </p:nvSpPr>
        <p:spPr>
          <a:xfrm>
            <a:off x="1763688" y="4190987"/>
            <a:ext cx="72661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Faculty of </a:t>
            </a:r>
            <a:r>
              <a:rPr lang="en-CA" sz="1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Engineering - Fall 2018 </a:t>
            </a:r>
          </a:p>
          <a:p>
            <a:endParaRPr lang="en-CA" sz="16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7635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730568" y="2329619"/>
            <a:ext cx="2658656" cy="26593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endParaRPr sz="2115">
              <a:solidFill>
                <a:srgbClr val="000000"/>
              </a:solidFill>
              <a:latin typeface="Times" charset="0"/>
              <a:ea typeface="ＭＳ Ｐゴシック" charset="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655634" y="2926474"/>
            <a:ext cx="432479" cy="1627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90" defTabSz="913110" fontAlgn="base">
              <a:spcBef>
                <a:spcPct val="0"/>
              </a:spcBef>
              <a:spcAft>
                <a:spcPct val="0"/>
              </a:spcAft>
            </a:pPr>
            <a:r>
              <a:rPr sz="1058" b="1" spc="-9" dirty="0">
                <a:solidFill>
                  <a:srgbClr val="FFFFFF"/>
                </a:solidFill>
                <a:latin typeface="Arial"/>
                <a:ea typeface="ＭＳ Ｐゴシック" charset="0"/>
                <a:cs typeface="Arial"/>
              </a:rPr>
              <a:t>10,289</a:t>
            </a:r>
            <a:endParaRPr sz="1058">
              <a:solidFill>
                <a:srgbClr val="000000"/>
              </a:solidFill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907399" y="3958382"/>
            <a:ext cx="358068" cy="1627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90" defTabSz="913110" fontAlgn="base">
              <a:spcBef>
                <a:spcPct val="0"/>
              </a:spcBef>
              <a:spcAft>
                <a:spcPct val="0"/>
              </a:spcAft>
            </a:pPr>
            <a:r>
              <a:rPr sz="1058" b="1" spc="-9" dirty="0">
                <a:solidFill>
                  <a:srgbClr val="FF0000"/>
                </a:solidFill>
                <a:latin typeface="Arial"/>
                <a:ea typeface="ＭＳ Ｐゴシック" charset="0"/>
                <a:cs typeface="Arial"/>
              </a:rPr>
              <a:t>5,476</a:t>
            </a:r>
            <a:endParaRPr sz="1058" dirty="0">
              <a:solidFill>
                <a:srgbClr val="FF0000"/>
              </a:solidFill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252807" y="4646544"/>
            <a:ext cx="358068" cy="1627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90" defTabSz="913110" fontAlgn="base">
              <a:spcBef>
                <a:spcPct val="0"/>
              </a:spcBef>
              <a:spcAft>
                <a:spcPct val="0"/>
              </a:spcAft>
            </a:pPr>
            <a:r>
              <a:rPr sz="1058" b="1" spc="-9" dirty="0">
                <a:solidFill>
                  <a:srgbClr val="90001A"/>
                </a:solidFill>
                <a:latin typeface="Arial"/>
                <a:ea typeface="ＭＳ Ｐゴシック" charset="0"/>
                <a:cs typeface="Arial"/>
              </a:rPr>
              <a:t>5,420</a:t>
            </a:r>
            <a:endParaRPr sz="1058">
              <a:solidFill>
                <a:srgbClr val="000000"/>
              </a:solidFill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388072" y="4571349"/>
            <a:ext cx="358068" cy="1627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90" defTabSz="913110" fontAlgn="base">
              <a:spcBef>
                <a:spcPct val="0"/>
              </a:spcBef>
              <a:spcAft>
                <a:spcPct val="0"/>
              </a:spcAft>
            </a:pPr>
            <a:r>
              <a:rPr sz="1058" b="1" spc="-9" dirty="0">
                <a:solidFill>
                  <a:srgbClr val="FFFFFF"/>
                </a:solidFill>
                <a:latin typeface="Arial"/>
                <a:ea typeface="ＭＳ Ｐゴシック" charset="0"/>
                <a:cs typeface="Arial"/>
              </a:rPr>
              <a:t>4,874</a:t>
            </a:r>
            <a:endParaRPr sz="1058">
              <a:solidFill>
                <a:srgbClr val="000000"/>
              </a:solidFill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67754" y="3899971"/>
            <a:ext cx="358068" cy="1627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90" defTabSz="913110" fontAlgn="base">
              <a:spcBef>
                <a:spcPct val="0"/>
              </a:spcBef>
              <a:spcAft>
                <a:spcPct val="0"/>
              </a:spcAft>
            </a:pPr>
            <a:r>
              <a:rPr sz="1058" b="1" spc="-9" dirty="0">
                <a:solidFill>
                  <a:srgbClr val="FFFFFF"/>
                </a:solidFill>
                <a:latin typeface="Arial"/>
                <a:ea typeface="ＭＳ Ｐゴシック" charset="0"/>
                <a:cs typeface="Arial"/>
              </a:rPr>
              <a:t>4,871</a:t>
            </a:r>
            <a:endParaRPr sz="1058">
              <a:solidFill>
                <a:srgbClr val="000000"/>
              </a:solidFill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67754" y="3245379"/>
            <a:ext cx="358068" cy="1627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90" defTabSz="913110" fontAlgn="base">
              <a:spcBef>
                <a:spcPct val="0"/>
              </a:spcBef>
              <a:spcAft>
                <a:spcPct val="0"/>
              </a:spcAft>
            </a:pPr>
            <a:r>
              <a:rPr sz="1058" b="1" spc="-9" dirty="0">
                <a:solidFill>
                  <a:srgbClr val="FFFFFF"/>
                </a:solidFill>
                <a:latin typeface="Arial"/>
                <a:ea typeface="ＭＳ Ｐゴシック" charset="0"/>
                <a:cs typeface="Arial"/>
              </a:rPr>
              <a:t>4,516</a:t>
            </a:r>
            <a:endParaRPr sz="1058">
              <a:solidFill>
                <a:srgbClr val="000000"/>
              </a:solidFill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178601" y="2733117"/>
            <a:ext cx="358068" cy="1627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90" defTabSz="913110" fontAlgn="base">
              <a:spcBef>
                <a:spcPct val="0"/>
              </a:spcBef>
              <a:spcAft>
                <a:spcPct val="0"/>
              </a:spcAft>
            </a:pPr>
            <a:r>
              <a:rPr sz="1058" b="1" spc="-9" dirty="0">
                <a:solidFill>
                  <a:srgbClr val="FFFFFF"/>
                </a:solidFill>
                <a:latin typeface="Arial"/>
                <a:ea typeface="ＭＳ Ｐゴシック" charset="0"/>
                <a:cs typeface="Arial"/>
              </a:rPr>
              <a:t>2,259</a:t>
            </a:r>
            <a:endParaRPr sz="1058">
              <a:solidFill>
                <a:srgbClr val="000000"/>
              </a:solidFill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238355" y="2220857"/>
            <a:ext cx="358068" cy="1627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90" defTabSz="913110" fontAlgn="base">
              <a:spcBef>
                <a:spcPct val="0"/>
              </a:spcBef>
              <a:spcAft>
                <a:spcPct val="0"/>
              </a:spcAft>
            </a:pPr>
            <a:r>
              <a:rPr sz="1058" b="1" spc="-9" dirty="0">
                <a:solidFill>
                  <a:srgbClr val="90001A"/>
                </a:solidFill>
                <a:latin typeface="Arial"/>
                <a:ea typeface="ＭＳ Ｐゴシック" charset="0"/>
                <a:cs typeface="Arial"/>
              </a:rPr>
              <a:t>1,999</a:t>
            </a:r>
            <a:endParaRPr sz="1058">
              <a:solidFill>
                <a:srgbClr val="000000"/>
              </a:solidFill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740546" y="2137606"/>
            <a:ext cx="358068" cy="1627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90" defTabSz="913110" fontAlgn="base">
              <a:spcBef>
                <a:spcPct val="0"/>
              </a:spcBef>
              <a:spcAft>
                <a:spcPct val="0"/>
              </a:spcAft>
            </a:pPr>
            <a:r>
              <a:rPr sz="1058" b="1" spc="-9" dirty="0">
                <a:solidFill>
                  <a:srgbClr val="90001A"/>
                </a:solidFill>
                <a:latin typeface="Arial"/>
                <a:ea typeface="ＭＳ Ｐゴシック" charset="0"/>
                <a:cs typeface="Arial"/>
              </a:rPr>
              <a:t>1,416</a:t>
            </a:r>
            <a:endParaRPr sz="1058">
              <a:solidFill>
                <a:srgbClr val="000000"/>
              </a:solidFill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420299" y="1436463"/>
            <a:ext cx="2797966" cy="4866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68173" marR="4477" indent="-357542" defTabSz="913110" fontAlgn="base">
              <a:lnSpc>
                <a:spcPts val="1885"/>
              </a:lnSpc>
              <a:spcBef>
                <a:spcPct val="0"/>
              </a:spcBef>
              <a:spcAft>
                <a:spcPct val="0"/>
              </a:spcAft>
            </a:pPr>
            <a:r>
              <a:rPr sz="1629" b="1" spc="40" dirty="0">
                <a:solidFill>
                  <a:srgbClr val="585858"/>
                </a:solidFill>
                <a:latin typeface="Arial"/>
                <a:ea typeface="ＭＳ Ｐゴシック" charset="0"/>
                <a:cs typeface="Arial"/>
              </a:rPr>
              <a:t>ENROLMENT </a:t>
            </a:r>
            <a:r>
              <a:rPr sz="1629" b="1" spc="22" dirty="0">
                <a:solidFill>
                  <a:srgbClr val="585858"/>
                </a:solidFill>
                <a:latin typeface="Arial"/>
                <a:ea typeface="ＭＳ Ｐゴシック" charset="0"/>
                <a:cs typeface="Arial"/>
              </a:rPr>
              <a:t>BY </a:t>
            </a:r>
            <a:r>
              <a:rPr sz="1629" b="1" spc="13" dirty="0">
                <a:solidFill>
                  <a:srgbClr val="585858"/>
                </a:solidFill>
                <a:latin typeface="Arial"/>
                <a:ea typeface="ＭＳ Ｐゴシック" charset="0"/>
                <a:cs typeface="Arial"/>
              </a:rPr>
              <a:t>FACULTY  </a:t>
            </a:r>
            <a:r>
              <a:rPr sz="1629" b="1" spc="40" dirty="0">
                <a:solidFill>
                  <a:srgbClr val="585858"/>
                </a:solidFill>
                <a:latin typeface="Arial"/>
                <a:ea typeface="ＭＳ Ｐゴシック" charset="0"/>
                <a:cs typeface="Arial"/>
              </a:rPr>
              <a:t>2016-2017</a:t>
            </a:r>
            <a:r>
              <a:rPr sz="1629" b="1" spc="26" dirty="0">
                <a:solidFill>
                  <a:srgbClr val="585858"/>
                </a:solidFill>
                <a:latin typeface="Arial"/>
                <a:ea typeface="ＭＳ Ｐゴシック" charset="0"/>
                <a:cs typeface="Arial"/>
              </a:rPr>
              <a:t> </a:t>
            </a:r>
            <a:r>
              <a:rPr sz="1629" b="1" spc="44" dirty="0">
                <a:solidFill>
                  <a:srgbClr val="585858"/>
                </a:solidFill>
                <a:latin typeface="Arial"/>
                <a:ea typeface="ＭＳ Ｐゴシック" charset="0"/>
                <a:cs typeface="Arial"/>
              </a:rPr>
              <a:t>N=41,120</a:t>
            </a:r>
            <a:endParaRPr sz="1629">
              <a:solidFill>
                <a:srgbClr val="000000"/>
              </a:solidFill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3765868" y="2758628"/>
            <a:ext cx="77880" cy="8123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endParaRPr sz="2115">
              <a:solidFill>
                <a:srgbClr val="000000"/>
              </a:solidFill>
              <a:latin typeface="Times" charset="0"/>
              <a:ea typeface="ＭＳ Ｐゴシック" charset="0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3765868" y="2974142"/>
            <a:ext cx="77880" cy="8123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endParaRPr sz="2115">
              <a:solidFill>
                <a:srgbClr val="000000"/>
              </a:solidFill>
              <a:latin typeface="Times" charset="0"/>
              <a:ea typeface="ＭＳ Ｐゴシック" charset="0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3765868" y="3190325"/>
            <a:ext cx="77880" cy="7788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endParaRPr sz="2115">
              <a:solidFill>
                <a:srgbClr val="000000"/>
              </a:solidFill>
              <a:latin typeface="Times" charset="0"/>
              <a:ea typeface="ＭＳ Ｐゴシック" charset="0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3765868" y="3406508"/>
            <a:ext cx="77880" cy="7788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endParaRPr sz="2115">
              <a:solidFill>
                <a:srgbClr val="000000"/>
              </a:solidFill>
              <a:latin typeface="Times" charset="0"/>
              <a:ea typeface="ＭＳ Ｐゴシック" charset="0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3765868" y="3618664"/>
            <a:ext cx="77880" cy="8123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endParaRPr sz="2115">
              <a:solidFill>
                <a:srgbClr val="000000"/>
              </a:solidFill>
              <a:latin typeface="Times" charset="0"/>
              <a:ea typeface="ＭＳ Ｐゴシック" charset="0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3765868" y="3834847"/>
            <a:ext cx="77880" cy="8123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endParaRPr sz="2115">
              <a:solidFill>
                <a:srgbClr val="000000"/>
              </a:solidFill>
              <a:latin typeface="Times" charset="0"/>
              <a:ea typeface="ＭＳ Ｐゴシック" charset="0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3765868" y="4051031"/>
            <a:ext cx="77880" cy="7788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endParaRPr sz="2115">
              <a:solidFill>
                <a:srgbClr val="000000"/>
              </a:solidFill>
              <a:latin typeface="Times" charset="0"/>
              <a:ea typeface="ＭＳ Ｐゴシック" charset="0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765868" y="4267215"/>
            <a:ext cx="77880" cy="7720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endParaRPr sz="2115">
              <a:solidFill>
                <a:srgbClr val="000000"/>
              </a:solidFill>
              <a:latin typeface="Times" charset="0"/>
              <a:ea typeface="ＭＳ Ｐゴシック" charset="0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3765868" y="4483399"/>
            <a:ext cx="77880" cy="7720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endParaRPr sz="2115">
              <a:solidFill>
                <a:srgbClr val="000000"/>
              </a:solidFill>
              <a:latin typeface="Times" charset="0"/>
              <a:ea typeface="ＭＳ Ｐゴシック" charset="0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858072" y="2653625"/>
            <a:ext cx="1272820" cy="19808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90" marR="309981" defTabSz="913110" fontAlgn="base">
              <a:lnSpc>
                <a:spcPct val="133500"/>
              </a:lnSpc>
              <a:spcBef>
                <a:spcPct val="0"/>
              </a:spcBef>
              <a:spcAft>
                <a:spcPct val="0"/>
              </a:spcAft>
            </a:pPr>
            <a:r>
              <a:rPr sz="1058" spc="-4" dirty="0">
                <a:solidFill>
                  <a:srgbClr val="585858"/>
                </a:solidFill>
                <a:latin typeface="Arial"/>
                <a:ea typeface="ＭＳ Ｐゴシック" charset="0"/>
                <a:cs typeface="Arial"/>
              </a:rPr>
              <a:t>Social</a:t>
            </a:r>
            <a:r>
              <a:rPr sz="1058" spc="-79" dirty="0">
                <a:solidFill>
                  <a:srgbClr val="585858"/>
                </a:solidFill>
                <a:latin typeface="Arial"/>
                <a:ea typeface="ＭＳ Ｐゴシック" charset="0"/>
                <a:cs typeface="Arial"/>
              </a:rPr>
              <a:t> </a:t>
            </a:r>
            <a:r>
              <a:rPr sz="1058" spc="-4" dirty="0">
                <a:solidFill>
                  <a:srgbClr val="585858"/>
                </a:solidFill>
                <a:latin typeface="Arial"/>
                <a:ea typeface="ＭＳ Ｐゴシック" charset="0"/>
                <a:cs typeface="Arial"/>
              </a:rPr>
              <a:t>Sciences  </a:t>
            </a:r>
            <a:r>
              <a:rPr sz="1058" spc="-9" dirty="0">
                <a:solidFill>
                  <a:srgbClr val="585858"/>
                </a:solidFill>
                <a:latin typeface="Arial"/>
                <a:ea typeface="ＭＳ Ｐゴシック" charset="0"/>
                <a:cs typeface="Arial"/>
              </a:rPr>
              <a:t>Engineering  </a:t>
            </a:r>
            <a:r>
              <a:rPr sz="1058" spc="-4" dirty="0">
                <a:solidFill>
                  <a:srgbClr val="585858"/>
                </a:solidFill>
                <a:latin typeface="Arial"/>
                <a:ea typeface="ＭＳ Ｐゴシック" charset="0"/>
                <a:cs typeface="Arial"/>
              </a:rPr>
              <a:t>Arts</a:t>
            </a:r>
            <a:endParaRPr sz="1058" dirty="0">
              <a:solidFill>
                <a:srgbClr val="000000"/>
              </a:solidFill>
              <a:latin typeface="Arial"/>
              <a:ea typeface="ＭＳ Ｐゴシック" charset="0"/>
              <a:cs typeface="Arial"/>
            </a:endParaRPr>
          </a:p>
          <a:p>
            <a:pPr marL="11190" marR="4477" defTabSz="913110" fontAlgn="base">
              <a:lnSpc>
                <a:spcPct val="133600"/>
              </a:lnSpc>
              <a:spcBef>
                <a:spcPct val="0"/>
              </a:spcBef>
              <a:spcAft>
                <a:spcPct val="0"/>
              </a:spcAft>
            </a:pPr>
            <a:r>
              <a:rPr sz="1058" spc="-9" dirty="0">
                <a:solidFill>
                  <a:srgbClr val="585858"/>
                </a:solidFill>
                <a:latin typeface="Arial"/>
                <a:ea typeface="ＭＳ Ｐゴシック" charset="0"/>
                <a:cs typeface="Arial"/>
              </a:rPr>
              <a:t>Science  </a:t>
            </a:r>
            <a:r>
              <a:rPr sz="1058" spc="-4" dirty="0">
                <a:solidFill>
                  <a:srgbClr val="585858"/>
                </a:solidFill>
                <a:latin typeface="Arial"/>
                <a:ea typeface="ＭＳ Ｐゴシック" charset="0"/>
                <a:cs typeface="Arial"/>
              </a:rPr>
              <a:t>Management</a:t>
            </a:r>
            <a:r>
              <a:rPr sz="1058" spc="-75" dirty="0">
                <a:solidFill>
                  <a:srgbClr val="585858"/>
                </a:solidFill>
                <a:latin typeface="Arial"/>
                <a:ea typeface="ＭＳ Ｐゴシック" charset="0"/>
                <a:cs typeface="Arial"/>
              </a:rPr>
              <a:t> </a:t>
            </a:r>
            <a:r>
              <a:rPr sz="1058" spc="-4" dirty="0">
                <a:solidFill>
                  <a:srgbClr val="585858"/>
                </a:solidFill>
                <a:latin typeface="Arial"/>
                <a:ea typeface="ＭＳ Ｐゴシック" charset="0"/>
                <a:cs typeface="Arial"/>
              </a:rPr>
              <a:t>(Telfer)  Health Sciences  Medicine</a:t>
            </a:r>
            <a:endParaRPr sz="1058" dirty="0">
              <a:solidFill>
                <a:srgbClr val="000000"/>
              </a:solidFill>
              <a:latin typeface="Arial"/>
              <a:ea typeface="ＭＳ Ｐゴシック" charset="0"/>
              <a:cs typeface="Arial"/>
            </a:endParaRPr>
          </a:p>
          <a:p>
            <a:pPr marL="11190" marR="659131" defTabSz="913110" fontAlgn="base">
              <a:lnSpc>
                <a:spcPts val="1700"/>
              </a:lnSpc>
              <a:spcBef>
                <a:spcPts val="115"/>
              </a:spcBef>
              <a:spcAft>
                <a:spcPct val="0"/>
              </a:spcAft>
            </a:pPr>
            <a:r>
              <a:rPr sz="1058" spc="-4" dirty="0">
                <a:solidFill>
                  <a:srgbClr val="585858"/>
                </a:solidFill>
                <a:latin typeface="Arial"/>
                <a:ea typeface="ＭＳ Ｐゴシック" charset="0"/>
                <a:cs typeface="Arial"/>
              </a:rPr>
              <a:t>Education  </a:t>
            </a:r>
            <a:r>
              <a:rPr sz="1058" spc="-9" dirty="0">
                <a:solidFill>
                  <a:srgbClr val="585858"/>
                </a:solidFill>
                <a:latin typeface="Arial"/>
                <a:ea typeface="ＭＳ Ｐゴシック" charset="0"/>
                <a:cs typeface="Arial"/>
              </a:rPr>
              <a:t>Law</a:t>
            </a:r>
            <a:endParaRPr sz="1058" dirty="0">
              <a:solidFill>
                <a:srgbClr val="000000"/>
              </a:solidFill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401594" y="1344708"/>
            <a:ext cx="4835598" cy="4051765"/>
          </a:xfrm>
          <a:custGeom>
            <a:avLst/>
            <a:gdLst/>
            <a:ahLst/>
            <a:cxnLst/>
            <a:rect l="l" t="t" r="r" b="b"/>
            <a:pathLst>
              <a:path w="5488305" h="4598670">
                <a:moveTo>
                  <a:pt x="5487924" y="4596384"/>
                </a:moveTo>
                <a:lnTo>
                  <a:pt x="5487924" y="2285"/>
                </a:lnTo>
                <a:lnTo>
                  <a:pt x="5485638" y="0"/>
                </a:lnTo>
                <a:lnTo>
                  <a:pt x="2285" y="0"/>
                </a:lnTo>
                <a:lnTo>
                  <a:pt x="0" y="2286"/>
                </a:lnTo>
                <a:lnTo>
                  <a:pt x="0" y="4596384"/>
                </a:lnTo>
                <a:lnTo>
                  <a:pt x="2286" y="4598670"/>
                </a:lnTo>
                <a:lnTo>
                  <a:pt x="4572" y="4598670"/>
                </a:lnTo>
                <a:lnTo>
                  <a:pt x="4572" y="9906"/>
                </a:lnTo>
                <a:lnTo>
                  <a:pt x="9144" y="5334"/>
                </a:lnTo>
                <a:lnTo>
                  <a:pt x="9144" y="9906"/>
                </a:lnTo>
                <a:lnTo>
                  <a:pt x="5478018" y="9905"/>
                </a:lnTo>
                <a:lnTo>
                  <a:pt x="5478018" y="5333"/>
                </a:lnTo>
                <a:lnTo>
                  <a:pt x="5482590" y="9905"/>
                </a:lnTo>
                <a:lnTo>
                  <a:pt x="5482590" y="4598670"/>
                </a:lnTo>
                <a:lnTo>
                  <a:pt x="5485638" y="4598670"/>
                </a:lnTo>
                <a:lnTo>
                  <a:pt x="5487924" y="4596384"/>
                </a:lnTo>
                <a:close/>
              </a:path>
              <a:path w="5488305" h="4598670">
                <a:moveTo>
                  <a:pt x="9144" y="9906"/>
                </a:moveTo>
                <a:lnTo>
                  <a:pt x="9144" y="5334"/>
                </a:lnTo>
                <a:lnTo>
                  <a:pt x="4572" y="9906"/>
                </a:lnTo>
                <a:lnTo>
                  <a:pt x="9144" y="9906"/>
                </a:lnTo>
                <a:close/>
              </a:path>
              <a:path w="5488305" h="4598670">
                <a:moveTo>
                  <a:pt x="9144" y="4588764"/>
                </a:moveTo>
                <a:lnTo>
                  <a:pt x="9144" y="9906"/>
                </a:lnTo>
                <a:lnTo>
                  <a:pt x="4572" y="9906"/>
                </a:lnTo>
                <a:lnTo>
                  <a:pt x="4572" y="4588764"/>
                </a:lnTo>
                <a:lnTo>
                  <a:pt x="9144" y="4588764"/>
                </a:lnTo>
                <a:close/>
              </a:path>
              <a:path w="5488305" h="4598670">
                <a:moveTo>
                  <a:pt x="5482590" y="4588764"/>
                </a:moveTo>
                <a:lnTo>
                  <a:pt x="4572" y="4588764"/>
                </a:lnTo>
                <a:lnTo>
                  <a:pt x="9144" y="4593336"/>
                </a:lnTo>
                <a:lnTo>
                  <a:pt x="9144" y="4598670"/>
                </a:lnTo>
                <a:lnTo>
                  <a:pt x="5478018" y="4598670"/>
                </a:lnTo>
                <a:lnTo>
                  <a:pt x="5478018" y="4593336"/>
                </a:lnTo>
                <a:lnTo>
                  <a:pt x="5482590" y="4588764"/>
                </a:lnTo>
                <a:close/>
              </a:path>
              <a:path w="5488305" h="4598670">
                <a:moveTo>
                  <a:pt x="9144" y="4598670"/>
                </a:moveTo>
                <a:lnTo>
                  <a:pt x="9144" y="4593336"/>
                </a:lnTo>
                <a:lnTo>
                  <a:pt x="4572" y="4588764"/>
                </a:lnTo>
                <a:lnTo>
                  <a:pt x="4572" y="4598670"/>
                </a:lnTo>
                <a:lnTo>
                  <a:pt x="9144" y="4598670"/>
                </a:lnTo>
                <a:close/>
              </a:path>
              <a:path w="5488305" h="4598670">
                <a:moveTo>
                  <a:pt x="5482590" y="9905"/>
                </a:moveTo>
                <a:lnTo>
                  <a:pt x="5478018" y="5333"/>
                </a:lnTo>
                <a:lnTo>
                  <a:pt x="5478018" y="9905"/>
                </a:lnTo>
                <a:lnTo>
                  <a:pt x="5482590" y="9905"/>
                </a:lnTo>
                <a:close/>
              </a:path>
              <a:path w="5488305" h="4598670">
                <a:moveTo>
                  <a:pt x="5482590" y="4588764"/>
                </a:moveTo>
                <a:lnTo>
                  <a:pt x="5482590" y="9905"/>
                </a:lnTo>
                <a:lnTo>
                  <a:pt x="5478018" y="9905"/>
                </a:lnTo>
                <a:lnTo>
                  <a:pt x="5478018" y="4588764"/>
                </a:lnTo>
                <a:lnTo>
                  <a:pt x="5482590" y="4588764"/>
                </a:lnTo>
                <a:close/>
              </a:path>
              <a:path w="5488305" h="4598670">
                <a:moveTo>
                  <a:pt x="5482590" y="4598670"/>
                </a:moveTo>
                <a:lnTo>
                  <a:pt x="5482590" y="4588764"/>
                </a:lnTo>
                <a:lnTo>
                  <a:pt x="5478018" y="4593336"/>
                </a:lnTo>
                <a:lnTo>
                  <a:pt x="5478018" y="4598670"/>
                </a:lnTo>
                <a:lnTo>
                  <a:pt x="5482590" y="4598670"/>
                </a:lnTo>
                <a:close/>
              </a:path>
            </a:pathLst>
          </a:custGeom>
          <a:solidFill>
            <a:srgbClr val="8F001A"/>
          </a:solidFill>
        </p:spPr>
        <p:txBody>
          <a:bodyPr wrap="square" lIns="0" tIns="0" rIns="0" bIns="0" rtlCol="0"/>
          <a:lstStyle/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endParaRPr sz="2115">
              <a:solidFill>
                <a:srgbClr val="000000"/>
              </a:solidFill>
              <a:latin typeface="Times" charset="0"/>
              <a:ea typeface="ＭＳ Ｐゴシック" charset="0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003297" y="1464910"/>
            <a:ext cx="2303945" cy="10848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90" defTabSz="913110" fontAlgn="base">
              <a:spcBef>
                <a:spcPct val="0"/>
              </a:spcBef>
              <a:spcAft>
                <a:spcPct val="0"/>
              </a:spcAft>
            </a:pPr>
            <a:r>
              <a:rPr sz="1763" u="heavy" spc="-4" dirty="0">
                <a:solidFill>
                  <a:srgbClr val="FF0000"/>
                </a:solidFill>
                <a:latin typeface="Franklin Gothic Book"/>
                <a:ea typeface="ＭＳ Ｐゴシック" charset="0"/>
                <a:cs typeface="Franklin Gothic Book"/>
              </a:rPr>
              <a:t>Undergraduate</a:t>
            </a:r>
            <a:r>
              <a:rPr sz="1763" u="heavy" spc="-88" dirty="0">
                <a:solidFill>
                  <a:srgbClr val="FF0000"/>
                </a:solidFill>
                <a:latin typeface="Franklin Gothic Book"/>
                <a:ea typeface="ＭＳ Ｐゴシック" charset="0"/>
                <a:cs typeface="Franklin Gothic Book"/>
              </a:rPr>
              <a:t> </a:t>
            </a:r>
            <a:r>
              <a:rPr sz="1763" u="heavy" spc="-13" dirty="0">
                <a:solidFill>
                  <a:srgbClr val="FF0000"/>
                </a:solidFill>
                <a:latin typeface="Franklin Gothic Book"/>
                <a:ea typeface="ＭＳ Ｐゴシック" charset="0"/>
                <a:cs typeface="Franklin Gothic Book"/>
              </a:rPr>
              <a:t>level</a:t>
            </a:r>
            <a:endParaRPr sz="1763" dirty="0">
              <a:solidFill>
                <a:srgbClr val="FF0000"/>
              </a:solidFill>
              <a:latin typeface="Franklin Gothic Book"/>
              <a:ea typeface="ＭＳ Ｐゴシック" charset="0"/>
              <a:cs typeface="Franklin Gothic Book"/>
            </a:endParaRPr>
          </a:p>
          <a:p>
            <a:pPr marL="11190" defTabSz="913110" fontAlgn="base">
              <a:spcBef>
                <a:spcPct val="0"/>
              </a:spcBef>
              <a:spcAft>
                <a:spcPct val="0"/>
              </a:spcAft>
            </a:pPr>
            <a:r>
              <a:rPr sz="1763" spc="-4" dirty="0">
                <a:latin typeface="Franklin Gothic Book"/>
                <a:ea typeface="ＭＳ Ｐゴシック" charset="0"/>
                <a:cs typeface="Franklin Gothic Book"/>
              </a:rPr>
              <a:t>#2 at</a:t>
            </a:r>
            <a:r>
              <a:rPr sz="1763" spc="-71" dirty="0">
                <a:latin typeface="Franklin Gothic Book"/>
                <a:ea typeface="ＭＳ Ｐゴシック" charset="0"/>
                <a:cs typeface="Franklin Gothic Book"/>
              </a:rPr>
              <a:t> </a:t>
            </a:r>
            <a:r>
              <a:rPr sz="1763" spc="-9" dirty="0">
                <a:latin typeface="Franklin Gothic Book"/>
                <a:ea typeface="ＭＳ Ｐゴシック" charset="0"/>
                <a:cs typeface="Franklin Gothic Book"/>
              </a:rPr>
              <a:t>uOttawa</a:t>
            </a:r>
            <a:endParaRPr sz="1763" dirty="0">
              <a:latin typeface="Franklin Gothic Book"/>
              <a:ea typeface="ＭＳ Ｐゴシック" charset="0"/>
              <a:cs typeface="Franklin Gothic Book"/>
            </a:endParaRPr>
          </a:p>
          <a:p>
            <a:pPr marL="11190" defTabSz="913110" fontAlgn="base">
              <a:spcBef>
                <a:spcPct val="0"/>
              </a:spcBef>
              <a:spcAft>
                <a:spcPct val="0"/>
              </a:spcAft>
            </a:pPr>
            <a:r>
              <a:rPr sz="1763" dirty="0">
                <a:latin typeface="Franklin Gothic Book"/>
                <a:ea typeface="ＭＳ Ｐゴシック" charset="0"/>
                <a:cs typeface="Franklin Gothic Book"/>
              </a:rPr>
              <a:t>(after </a:t>
            </a:r>
            <a:r>
              <a:rPr sz="1763" spc="-4" dirty="0">
                <a:latin typeface="Franklin Gothic Book"/>
                <a:ea typeface="ＭＳ Ｐゴシック" charset="0"/>
                <a:cs typeface="Franklin Gothic Book"/>
              </a:rPr>
              <a:t>Social</a:t>
            </a:r>
            <a:r>
              <a:rPr sz="1763" spc="-31" dirty="0">
                <a:latin typeface="Franklin Gothic Book"/>
                <a:ea typeface="ＭＳ Ｐゴシック" charset="0"/>
                <a:cs typeface="Franklin Gothic Book"/>
              </a:rPr>
              <a:t> </a:t>
            </a:r>
            <a:r>
              <a:rPr sz="1763" spc="-9" dirty="0">
                <a:latin typeface="Franklin Gothic Book"/>
                <a:ea typeface="ＭＳ Ｐゴシック" charset="0"/>
                <a:cs typeface="Franklin Gothic Book"/>
              </a:rPr>
              <a:t>Science)</a:t>
            </a:r>
            <a:endParaRPr sz="1763" dirty="0">
              <a:latin typeface="Franklin Gothic Book"/>
              <a:ea typeface="ＭＳ Ｐゴシック" charset="0"/>
              <a:cs typeface="Franklin Gothic Book"/>
            </a:endParaRPr>
          </a:p>
          <a:p>
            <a:pPr marL="11190" defTabSz="913110" fontAlgn="base">
              <a:spcBef>
                <a:spcPct val="0"/>
              </a:spcBef>
              <a:spcAft>
                <a:spcPct val="0"/>
              </a:spcAft>
            </a:pPr>
            <a:r>
              <a:rPr sz="1763" spc="-4" dirty="0">
                <a:latin typeface="Franklin Gothic Book"/>
                <a:ea typeface="ＭＳ Ｐゴシック" charset="0"/>
                <a:cs typeface="Franklin Gothic Book"/>
              </a:rPr>
              <a:t>#3 in</a:t>
            </a:r>
            <a:r>
              <a:rPr sz="1763" spc="-40" dirty="0">
                <a:latin typeface="Franklin Gothic Book"/>
                <a:ea typeface="ＭＳ Ｐゴシック" charset="0"/>
                <a:cs typeface="Franklin Gothic Book"/>
              </a:rPr>
              <a:t> </a:t>
            </a:r>
            <a:r>
              <a:rPr sz="1763" spc="-4" dirty="0">
                <a:latin typeface="Franklin Gothic Book"/>
                <a:ea typeface="ＭＳ Ｐゴシック" charset="0"/>
                <a:cs typeface="Franklin Gothic Book"/>
              </a:rPr>
              <a:t>Ontario</a:t>
            </a:r>
            <a:endParaRPr sz="1763" dirty="0">
              <a:latin typeface="Franklin Gothic Book"/>
              <a:ea typeface="ＭＳ Ｐゴシック" charset="0"/>
              <a:cs typeface="Franklin Gothic Book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016573" y="4446510"/>
            <a:ext cx="3085350" cy="10848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90" defTabSz="913110" fontAlgn="base">
              <a:spcBef>
                <a:spcPct val="0"/>
              </a:spcBef>
              <a:spcAft>
                <a:spcPct val="0"/>
              </a:spcAft>
            </a:pPr>
            <a:r>
              <a:rPr sz="1763" u="heavy" spc="-4" dirty="0">
                <a:solidFill>
                  <a:srgbClr val="FF0000"/>
                </a:solidFill>
                <a:latin typeface="Franklin Gothic Book"/>
                <a:ea typeface="ＭＳ Ｐゴシック" charset="0"/>
                <a:cs typeface="Franklin Gothic Book"/>
              </a:rPr>
              <a:t>International</a:t>
            </a:r>
            <a:r>
              <a:rPr sz="1763" u="heavy" spc="-57" dirty="0">
                <a:solidFill>
                  <a:srgbClr val="FF0000"/>
                </a:solidFill>
                <a:latin typeface="Franklin Gothic Book"/>
                <a:ea typeface="ＭＳ Ｐゴシック" charset="0"/>
                <a:cs typeface="Franklin Gothic Book"/>
              </a:rPr>
              <a:t> </a:t>
            </a:r>
            <a:r>
              <a:rPr sz="1763" u="heavy" spc="-4" dirty="0">
                <a:solidFill>
                  <a:srgbClr val="FF0000"/>
                </a:solidFill>
                <a:latin typeface="Franklin Gothic Book"/>
                <a:ea typeface="ＭＳ Ｐゴシック" charset="0"/>
                <a:cs typeface="Franklin Gothic Book"/>
              </a:rPr>
              <a:t>students</a:t>
            </a:r>
            <a:r>
              <a:rPr lang="en-CA" sz="1763" u="heavy" spc="-4" dirty="0">
                <a:solidFill>
                  <a:srgbClr val="FF0000"/>
                </a:solidFill>
                <a:latin typeface="Franklin Gothic Book"/>
                <a:ea typeface="ＭＳ Ｐゴシック" charset="0"/>
                <a:cs typeface="Franklin Gothic Book"/>
              </a:rPr>
              <a:t> (all levels)</a:t>
            </a:r>
            <a:endParaRPr sz="1763" dirty="0">
              <a:solidFill>
                <a:srgbClr val="FF0000"/>
              </a:solidFill>
              <a:latin typeface="Franklin Gothic Book"/>
              <a:ea typeface="ＭＳ Ｐゴシック" charset="0"/>
              <a:cs typeface="Franklin Gothic Book"/>
            </a:endParaRPr>
          </a:p>
          <a:p>
            <a:pPr marL="11190" defTabSz="913110" fontAlgn="base">
              <a:spcBef>
                <a:spcPct val="0"/>
              </a:spcBef>
              <a:spcAft>
                <a:spcPct val="0"/>
              </a:spcAft>
            </a:pPr>
            <a:r>
              <a:rPr sz="1763" spc="-4" dirty="0">
                <a:latin typeface="Franklin Gothic Book"/>
                <a:ea typeface="ＭＳ Ｐゴシック" charset="0"/>
                <a:cs typeface="Franklin Gothic Book"/>
              </a:rPr>
              <a:t>#1 at</a:t>
            </a:r>
            <a:r>
              <a:rPr sz="1763" spc="-71" dirty="0">
                <a:latin typeface="Franklin Gothic Book"/>
                <a:ea typeface="ＭＳ Ｐゴシック" charset="0"/>
                <a:cs typeface="Franklin Gothic Book"/>
              </a:rPr>
              <a:t> </a:t>
            </a:r>
            <a:r>
              <a:rPr sz="1763" spc="-9" dirty="0">
                <a:latin typeface="Franklin Gothic Book"/>
                <a:ea typeface="ＭＳ Ｐゴシック" charset="0"/>
                <a:cs typeface="Franklin Gothic Book"/>
              </a:rPr>
              <a:t>uOttawa</a:t>
            </a:r>
            <a:endParaRPr sz="1763" dirty="0">
              <a:latin typeface="Franklin Gothic Book"/>
              <a:ea typeface="ＭＳ Ｐゴシック" charset="0"/>
              <a:cs typeface="Franklin Gothic Book"/>
            </a:endParaRPr>
          </a:p>
          <a:p>
            <a:pPr marL="11190" marR="754252" defTabSz="913110" fontAlgn="base">
              <a:spcBef>
                <a:spcPct val="0"/>
              </a:spcBef>
              <a:spcAft>
                <a:spcPct val="0"/>
              </a:spcAft>
            </a:pPr>
            <a:r>
              <a:rPr sz="1763" spc="-4" dirty="0">
                <a:latin typeface="Franklin Gothic Book"/>
                <a:ea typeface="ＭＳ Ｐゴシック" charset="0"/>
                <a:cs typeface="Franklin Gothic Book"/>
              </a:rPr>
              <a:t>#2 in Ontario  </a:t>
            </a:r>
            <a:r>
              <a:rPr sz="1763" dirty="0">
                <a:latin typeface="Franklin Gothic Book"/>
                <a:ea typeface="ＭＳ Ｐゴシック" charset="0"/>
                <a:cs typeface="Franklin Gothic Book"/>
              </a:rPr>
              <a:t>(after</a:t>
            </a:r>
            <a:r>
              <a:rPr sz="1763" spc="-49" dirty="0">
                <a:latin typeface="Franklin Gothic Book"/>
                <a:ea typeface="ＭＳ Ｐゴシック" charset="0"/>
                <a:cs typeface="Franklin Gothic Book"/>
              </a:rPr>
              <a:t> </a:t>
            </a:r>
            <a:r>
              <a:rPr lang="en-CA" sz="1763" spc="-49" dirty="0">
                <a:latin typeface="Franklin Gothic Book"/>
                <a:ea typeface="ＭＳ Ｐゴシック" charset="0"/>
                <a:cs typeface="Franklin Gothic Book"/>
              </a:rPr>
              <a:t>Univ. of </a:t>
            </a:r>
            <a:r>
              <a:rPr sz="1763" spc="-26" dirty="0">
                <a:latin typeface="Franklin Gothic Book"/>
                <a:ea typeface="ＭＳ Ｐゴシック" charset="0"/>
                <a:cs typeface="Franklin Gothic Book"/>
              </a:rPr>
              <a:t>Toronto)</a:t>
            </a:r>
            <a:endParaRPr sz="1763" dirty="0">
              <a:latin typeface="Franklin Gothic Book"/>
              <a:ea typeface="ＭＳ Ｐゴシック" charset="0"/>
              <a:cs typeface="Franklin Gothic Book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016574" y="2839865"/>
            <a:ext cx="2303385" cy="13560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90" defTabSz="913110" fontAlgn="base">
              <a:spcBef>
                <a:spcPct val="0"/>
              </a:spcBef>
              <a:spcAft>
                <a:spcPct val="0"/>
              </a:spcAft>
            </a:pPr>
            <a:r>
              <a:rPr sz="1763" u="heavy" spc="-4" dirty="0">
                <a:solidFill>
                  <a:srgbClr val="FF0000"/>
                </a:solidFill>
                <a:latin typeface="Franklin Gothic Book"/>
                <a:ea typeface="ＭＳ Ｐゴシック" charset="0"/>
                <a:cs typeface="Franklin Gothic Book"/>
              </a:rPr>
              <a:t>Graduate</a:t>
            </a:r>
            <a:r>
              <a:rPr sz="1763" u="heavy" spc="-62" dirty="0">
                <a:solidFill>
                  <a:srgbClr val="FF0000"/>
                </a:solidFill>
                <a:latin typeface="Franklin Gothic Book"/>
                <a:ea typeface="ＭＳ Ｐゴシック" charset="0"/>
                <a:cs typeface="Franklin Gothic Book"/>
              </a:rPr>
              <a:t> </a:t>
            </a:r>
            <a:r>
              <a:rPr sz="1763" u="heavy" spc="-13" dirty="0">
                <a:solidFill>
                  <a:srgbClr val="FF0000"/>
                </a:solidFill>
                <a:latin typeface="Franklin Gothic Book"/>
                <a:ea typeface="ＭＳ Ｐゴシック" charset="0"/>
                <a:cs typeface="Franklin Gothic Book"/>
              </a:rPr>
              <a:t>level</a:t>
            </a:r>
            <a:endParaRPr sz="1763" dirty="0">
              <a:solidFill>
                <a:srgbClr val="FF0000"/>
              </a:solidFill>
              <a:latin typeface="Franklin Gothic Book"/>
              <a:ea typeface="ＭＳ Ｐゴシック" charset="0"/>
              <a:cs typeface="Franklin Gothic Book"/>
            </a:endParaRPr>
          </a:p>
          <a:p>
            <a:pPr marL="11190" defTabSz="913110" fontAlgn="base">
              <a:spcBef>
                <a:spcPct val="0"/>
              </a:spcBef>
              <a:spcAft>
                <a:spcPct val="0"/>
              </a:spcAft>
            </a:pPr>
            <a:r>
              <a:rPr sz="1763" spc="-4" dirty="0">
                <a:latin typeface="Franklin Gothic Book"/>
                <a:ea typeface="ＭＳ Ｐゴシック" charset="0"/>
                <a:cs typeface="Franklin Gothic Book"/>
              </a:rPr>
              <a:t>#1 at</a:t>
            </a:r>
            <a:r>
              <a:rPr sz="1763" spc="-71" dirty="0">
                <a:latin typeface="Franklin Gothic Book"/>
                <a:ea typeface="ＭＳ Ｐゴシック" charset="0"/>
                <a:cs typeface="Franklin Gothic Book"/>
              </a:rPr>
              <a:t> </a:t>
            </a:r>
            <a:r>
              <a:rPr sz="1763" spc="-9" dirty="0">
                <a:latin typeface="Franklin Gothic Book"/>
                <a:ea typeface="ＭＳ Ｐゴシック" charset="0"/>
                <a:cs typeface="Franklin Gothic Book"/>
              </a:rPr>
              <a:t>uOttawa</a:t>
            </a:r>
            <a:endParaRPr sz="1763" dirty="0">
              <a:latin typeface="Franklin Gothic Book"/>
              <a:ea typeface="ＭＳ Ｐゴシック" charset="0"/>
              <a:cs typeface="Franklin Gothic Book"/>
            </a:endParaRPr>
          </a:p>
          <a:p>
            <a:pPr marL="11190" defTabSz="913110" fontAlgn="base">
              <a:spcBef>
                <a:spcPct val="0"/>
              </a:spcBef>
              <a:spcAft>
                <a:spcPct val="0"/>
              </a:spcAft>
            </a:pPr>
            <a:r>
              <a:rPr sz="1763" spc="-4" dirty="0">
                <a:latin typeface="Franklin Gothic Book"/>
                <a:ea typeface="ＭＳ Ｐゴシック" charset="0"/>
                <a:cs typeface="Franklin Gothic Book"/>
              </a:rPr>
              <a:t>#3 in</a:t>
            </a:r>
            <a:r>
              <a:rPr sz="1763" spc="-40" dirty="0">
                <a:latin typeface="Franklin Gothic Book"/>
                <a:ea typeface="ＭＳ Ｐゴシック" charset="0"/>
                <a:cs typeface="Franklin Gothic Book"/>
              </a:rPr>
              <a:t> </a:t>
            </a:r>
            <a:r>
              <a:rPr sz="1763" spc="-4" dirty="0">
                <a:latin typeface="Franklin Gothic Book"/>
                <a:ea typeface="ＭＳ Ｐゴシック" charset="0"/>
                <a:cs typeface="Franklin Gothic Book"/>
              </a:rPr>
              <a:t>Ontario</a:t>
            </a:r>
            <a:endParaRPr sz="1763" dirty="0">
              <a:latin typeface="Franklin Gothic Book"/>
              <a:ea typeface="ＭＳ Ｐゴシック" charset="0"/>
              <a:cs typeface="Franklin Gothic Book"/>
            </a:endParaRPr>
          </a:p>
          <a:p>
            <a:pPr marL="11190" defTabSz="913110" fontAlgn="base">
              <a:spcBef>
                <a:spcPct val="0"/>
              </a:spcBef>
              <a:spcAft>
                <a:spcPct val="0"/>
              </a:spcAft>
            </a:pPr>
            <a:r>
              <a:rPr sz="1763" dirty="0">
                <a:latin typeface="Franklin Gothic Book"/>
                <a:ea typeface="ＭＳ Ｐゴシック" charset="0"/>
                <a:cs typeface="Franklin Gothic Book"/>
              </a:rPr>
              <a:t>(after </a:t>
            </a:r>
            <a:r>
              <a:rPr lang="en-CA" sz="1763" dirty="0">
                <a:latin typeface="Franklin Gothic Book"/>
                <a:ea typeface="ＭＳ Ｐゴシック" charset="0"/>
                <a:cs typeface="Franklin Gothic Book"/>
              </a:rPr>
              <a:t>U of </a:t>
            </a:r>
            <a:r>
              <a:rPr sz="1763" spc="-26" dirty="0">
                <a:latin typeface="Franklin Gothic Book"/>
                <a:ea typeface="ＭＳ Ｐゴシック" charset="0"/>
                <a:cs typeface="Franklin Gothic Book"/>
              </a:rPr>
              <a:t>Toronto, </a:t>
            </a:r>
            <a:r>
              <a:rPr lang="en-CA" sz="1763" spc="-26" dirty="0">
                <a:latin typeface="Franklin Gothic Book"/>
                <a:ea typeface="ＭＳ Ｐゴシック" charset="0"/>
                <a:cs typeface="Franklin Gothic Book"/>
              </a:rPr>
              <a:t>U. of </a:t>
            </a:r>
            <a:r>
              <a:rPr sz="1763" spc="-13" dirty="0">
                <a:latin typeface="Franklin Gothic Book"/>
                <a:ea typeface="ＭＳ Ｐゴシック" charset="0"/>
                <a:cs typeface="Franklin Gothic Book"/>
              </a:rPr>
              <a:t>Waterloo)</a:t>
            </a:r>
            <a:endParaRPr sz="1763" dirty="0">
              <a:latin typeface="Franklin Gothic Book"/>
              <a:ea typeface="ＭＳ Ｐゴシック" charset="0"/>
              <a:cs typeface="Franklin Gothic Book"/>
            </a:endParaRPr>
          </a:p>
        </p:txBody>
      </p:sp>
      <p:sp>
        <p:nvSpPr>
          <p:cNvPr id="31" name="Title 23">
            <a:extLst>
              <a:ext uri="{FF2B5EF4-FFF2-40B4-BE49-F238E27FC236}">
                <a16:creationId xmlns:a16="http://schemas.microsoft.com/office/drawing/2014/main" id="{697FF7A1-F568-4E21-B7B2-5914AB5420AD}"/>
              </a:ext>
            </a:extLst>
          </p:cNvPr>
          <p:cNvSpPr txBox="1">
            <a:spLocks/>
          </p:cNvSpPr>
          <p:nvPr/>
        </p:nvSpPr>
        <p:spPr>
          <a:xfrm>
            <a:off x="545401" y="555465"/>
            <a:ext cx="8340812" cy="922552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/>
                <a:ea typeface="ＭＳ Ｐゴシック" charset="0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990000"/>
                </a:solidFill>
                <a:latin typeface="Verdana" charset="0"/>
                <a:ea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990000"/>
                </a:solidFill>
                <a:latin typeface="Verdana" charset="0"/>
                <a:ea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990000"/>
                </a:solidFill>
                <a:latin typeface="Verdana" charset="0"/>
                <a:ea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990000"/>
                </a:solidFill>
                <a:latin typeface="Verdana" charset="0"/>
                <a:ea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990000"/>
                </a:solidFill>
                <a:latin typeface="Arial Black" pitchFamily="-110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990000"/>
                </a:solidFill>
                <a:latin typeface="Arial Black" pitchFamily="-110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990000"/>
                </a:solidFill>
                <a:latin typeface="Arial Black" pitchFamily="-110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rgbClr val="990000"/>
                </a:solidFill>
                <a:latin typeface="Arial Black" pitchFamily="-110" charset="0"/>
              </a:defRPr>
            </a:lvl9pPr>
          </a:lstStyle>
          <a:p>
            <a:pPr defTabSz="913110"/>
            <a:r>
              <a:rPr lang="en-CA" sz="2796" kern="0" dirty="0"/>
              <a:t>The Faculty of Engineering by the numbers</a:t>
            </a:r>
          </a:p>
        </p:txBody>
      </p:sp>
    </p:spTree>
    <p:extLst>
      <p:ext uri="{BB962C8B-B14F-4D97-AF65-F5344CB8AC3E}">
        <p14:creationId xmlns:p14="http://schemas.microsoft.com/office/powerpoint/2010/main" val="14100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>
            <a:extLst>
              <a:ext uri="{FF2B5EF4-FFF2-40B4-BE49-F238E27FC236}">
                <a16:creationId xmlns:a16="http://schemas.microsoft.com/office/drawing/2014/main" id="{CCBA4FB6-4B5C-4188-BD99-1BACED59C0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498" y="493148"/>
            <a:ext cx="7763355" cy="862843"/>
          </a:xfrm>
        </p:spPr>
        <p:txBody>
          <a:bodyPr/>
          <a:lstStyle/>
          <a:p>
            <a:r>
              <a:rPr lang="en-CA" dirty="0"/>
              <a:t>The Faculty of Engineering by the numbers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286C508-A4FA-4407-AC5E-1CA4276B2BF9}"/>
              </a:ext>
            </a:extLst>
          </p:cNvPr>
          <p:cNvSpPr/>
          <p:nvPr/>
        </p:nvSpPr>
        <p:spPr>
          <a:xfrm>
            <a:off x="390620" y="1343797"/>
            <a:ext cx="8639400" cy="4112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416" indent="-342416" defTabSz="91311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  <a:tabLst>
                <a:tab pos="8151412" algn="r"/>
              </a:tabLst>
              <a:defRPr/>
            </a:pPr>
            <a:r>
              <a:rPr lang="en-CA" sz="2396" b="1" kern="0" dirty="0">
                <a:solidFill>
                  <a:srgbClr val="000000"/>
                </a:solidFill>
                <a:latin typeface="Times" charset="0"/>
                <a:ea typeface="Verdana" panose="020B0604030504040204" pitchFamily="34" charset="0"/>
                <a:cs typeface="Verdana" panose="020B0604030504040204" pitchFamily="34" charset="0"/>
              </a:rPr>
              <a:t>Undergraduate (UG) enrolment (fall 2017): 	</a:t>
            </a:r>
            <a:r>
              <a:rPr lang="en-CA" sz="2396" b="1" kern="0" dirty="0">
                <a:solidFill>
                  <a:srgbClr val="8F001A"/>
                </a:solidFill>
                <a:latin typeface="Times" charset="0"/>
                <a:ea typeface="Verdana" panose="020B0604030504040204" pitchFamily="34" charset="0"/>
                <a:cs typeface="Verdana" panose="020B0604030504040204" pitchFamily="34" charset="0"/>
              </a:rPr>
              <a:t>Close to </a:t>
            </a:r>
            <a:r>
              <a:rPr lang="en-CA" sz="2396" b="1" kern="0" dirty="0">
                <a:solidFill>
                  <a:srgbClr val="FF0000"/>
                </a:solidFill>
                <a:latin typeface="Times" charset="0"/>
                <a:ea typeface="Verdana" panose="020B0604030504040204" pitchFamily="34" charset="0"/>
                <a:cs typeface="Verdana" panose="020B0604030504040204" pitchFamily="34" charset="0"/>
              </a:rPr>
              <a:t>4,500</a:t>
            </a:r>
          </a:p>
          <a:p>
            <a:pPr marL="342416" indent="-342416" defTabSz="91311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  <a:tabLst>
                <a:tab pos="8151412" algn="r"/>
              </a:tabLst>
              <a:defRPr/>
            </a:pPr>
            <a:r>
              <a:rPr lang="en-CA" sz="2396" b="1" kern="0" dirty="0">
                <a:solidFill>
                  <a:srgbClr val="000000"/>
                </a:solidFill>
                <a:latin typeface="Times" charset="0"/>
                <a:ea typeface="Verdana" panose="020B0604030504040204" pitchFamily="34" charset="0"/>
                <a:cs typeface="Verdana" panose="020B0604030504040204" pitchFamily="34" charset="0"/>
              </a:rPr>
              <a:t>UG degrees awarded (2016): 	</a:t>
            </a:r>
            <a:r>
              <a:rPr lang="en-CA" sz="2396" b="1" kern="0" dirty="0">
                <a:solidFill>
                  <a:srgbClr val="8F001A"/>
                </a:solidFill>
                <a:latin typeface="Times" charset="0"/>
                <a:ea typeface="Verdana" panose="020B0604030504040204" pitchFamily="34" charset="0"/>
                <a:cs typeface="Verdana" panose="020B0604030504040204" pitchFamily="34" charset="0"/>
              </a:rPr>
              <a:t>401</a:t>
            </a:r>
          </a:p>
          <a:p>
            <a:pPr defTabSz="913110" eaLnBrk="0" fontAlgn="base" hangingPunct="0">
              <a:spcBef>
                <a:spcPct val="20000"/>
              </a:spcBef>
              <a:spcAft>
                <a:spcPct val="0"/>
              </a:spcAft>
              <a:tabLst>
                <a:tab pos="8151412" algn="r"/>
              </a:tabLst>
              <a:defRPr/>
            </a:pPr>
            <a:endParaRPr lang="en-CA" sz="1798" b="1" kern="0" dirty="0">
              <a:solidFill>
                <a:srgbClr val="000000"/>
              </a:solidFill>
              <a:latin typeface="Times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416" indent="-342416" defTabSz="91311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  <a:tabLst>
                <a:tab pos="8151412" algn="r"/>
              </a:tabLst>
              <a:defRPr/>
            </a:pPr>
            <a:r>
              <a:rPr lang="en-CA" sz="2396" b="1" kern="0" dirty="0">
                <a:solidFill>
                  <a:srgbClr val="000000"/>
                </a:solidFill>
                <a:latin typeface="Times" charset="0"/>
                <a:ea typeface="Verdana" panose="020B0604030504040204" pitchFamily="34" charset="0"/>
                <a:cs typeface="Verdana" panose="020B0604030504040204" pitchFamily="34" charset="0"/>
              </a:rPr>
              <a:t>Graduate (G) enrolment (fall 2017):	</a:t>
            </a:r>
            <a:r>
              <a:rPr lang="en-CA" sz="2396" b="1" kern="0" dirty="0">
                <a:solidFill>
                  <a:srgbClr val="8F001A"/>
                </a:solidFill>
                <a:latin typeface="Times" charset="0"/>
                <a:ea typeface="Verdana" panose="020B0604030504040204" pitchFamily="34" charset="0"/>
                <a:cs typeface="Verdana" panose="020B0604030504040204" pitchFamily="34" charset="0"/>
              </a:rPr>
              <a:t>Over </a:t>
            </a:r>
            <a:r>
              <a:rPr lang="en-CA" sz="2396" b="1" kern="0" dirty="0">
                <a:solidFill>
                  <a:srgbClr val="FF0000"/>
                </a:solidFill>
                <a:latin typeface="Times" charset="0"/>
                <a:ea typeface="Verdana" panose="020B0604030504040204" pitchFamily="34" charset="0"/>
                <a:cs typeface="Verdana" panose="020B0604030504040204" pitchFamily="34" charset="0"/>
              </a:rPr>
              <a:t>1,500</a:t>
            </a:r>
          </a:p>
          <a:p>
            <a:pPr marL="342416" indent="-342416" defTabSz="91311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  <a:tabLst>
                <a:tab pos="8151412" algn="r"/>
              </a:tabLst>
              <a:defRPr/>
            </a:pPr>
            <a:r>
              <a:rPr lang="en-CA" sz="2396" b="1" kern="0" dirty="0">
                <a:solidFill>
                  <a:srgbClr val="000000"/>
                </a:solidFill>
                <a:latin typeface="Times" charset="0"/>
                <a:ea typeface="Verdana" panose="020B0604030504040204" pitchFamily="34" charset="0"/>
                <a:cs typeface="Verdana" panose="020B0604030504040204" pitchFamily="34" charset="0"/>
              </a:rPr>
              <a:t>G degrees awarded (2016):	</a:t>
            </a:r>
            <a:r>
              <a:rPr lang="en-CA" sz="2396" b="1" kern="0" dirty="0">
                <a:solidFill>
                  <a:srgbClr val="8F001A"/>
                </a:solidFill>
                <a:latin typeface="Times" charset="0"/>
                <a:ea typeface="Verdana" panose="020B0604030504040204" pitchFamily="34" charset="0"/>
                <a:cs typeface="Verdana" panose="020B0604030504040204" pitchFamily="34" charset="0"/>
              </a:rPr>
              <a:t>608</a:t>
            </a:r>
          </a:p>
          <a:p>
            <a:pPr marL="342416" indent="-342416" defTabSz="91311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  <a:tabLst>
                <a:tab pos="8151412" algn="r"/>
              </a:tabLst>
              <a:defRPr/>
            </a:pPr>
            <a:endParaRPr lang="en-CA" sz="1798" b="1" kern="0" dirty="0">
              <a:solidFill>
                <a:srgbClr val="000000"/>
              </a:solidFill>
              <a:latin typeface="Times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416" indent="-342416" defTabSz="91311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  <a:tabLst>
                <a:tab pos="8151412" algn="r"/>
              </a:tabLst>
              <a:defRPr/>
            </a:pPr>
            <a:r>
              <a:rPr lang="en-CA" sz="2396" b="1" kern="0" dirty="0">
                <a:solidFill>
                  <a:srgbClr val="000000"/>
                </a:solidFill>
                <a:latin typeface="Times" charset="0"/>
                <a:ea typeface="Verdana" panose="020B0604030504040204" pitchFamily="34" charset="0"/>
                <a:cs typeface="Verdana" panose="020B0604030504040204" pitchFamily="34" charset="0"/>
              </a:rPr>
              <a:t>Regular full-time professors:	</a:t>
            </a:r>
            <a:r>
              <a:rPr lang="en-CA" sz="2396" b="1" kern="0" dirty="0">
                <a:solidFill>
                  <a:srgbClr val="FF0000"/>
                </a:solidFill>
                <a:latin typeface="Times" charset="0"/>
                <a:ea typeface="Verdana" panose="020B0604030504040204" pitchFamily="34" charset="0"/>
                <a:cs typeface="Verdana" panose="020B0604030504040204" pitchFamily="34" charset="0"/>
              </a:rPr>
              <a:t>128</a:t>
            </a:r>
          </a:p>
          <a:p>
            <a:pPr marL="342416" indent="-342416" defTabSz="91311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  <a:tabLst>
                <a:tab pos="8151412" algn="r"/>
              </a:tabLst>
              <a:defRPr/>
            </a:pPr>
            <a:r>
              <a:rPr lang="en-CA" sz="2396" b="1" kern="0" dirty="0">
                <a:solidFill>
                  <a:srgbClr val="000000"/>
                </a:solidFill>
                <a:latin typeface="Times" charset="0"/>
                <a:ea typeface="Verdana" panose="020B0604030504040204" pitchFamily="34" charset="0"/>
                <a:cs typeface="Verdana" panose="020B0604030504040204" pitchFamily="34" charset="0"/>
              </a:rPr>
              <a:t>Regular support personnel:	</a:t>
            </a:r>
            <a:r>
              <a:rPr lang="en-CA" sz="2396" b="1" kern="0" dirty="0">
                <a:solidFill>
                  <a:srgbClr val="FF0000"/>
                </a:solidFill>
                <a:latin typeface="Times" charset="0"/>
                <a:ea typeface="Verdana" panose="020B0604030504040204" pitchFamily="34" charset="0"/>
                <a:cs typeface="Verdana" panose="020B0604030504040204" pitchFamily="34" charset="0"/>
              </a:rPr>
              <a:t>90</a:t>
            </a:r>
          </a:p>
          <a:p>
            <a:pPr marL="342416" indent="-342416" defTabSz="91311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  <a:tabLst>
                <a:tab pos="8151412" algn="r"/>
              </a:tabLst>
              <a:defRPr/>
            </a:pPr>
            <a:endParaRPr lang="en-CA" sz="1798" b="1" kern="0" dirty="0">
              <a:solidFill>
                <a:srgbClr val="000000"/>
              </a:solidFill>
              <a:latin typeface="Times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416" indent="-342416" defTabSz="91311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  <a:tabLst>
                <a:tab pos="8151412" algn="r"/>
              </a:tabLst>
              <a:defRPr/>
            </a:pPr>
            <a:r>
              <a:rPr lang="en-CA" sz="2396" b="1" kern="0" dirty="0">
                <a:solidFill>
                  <a:srgbClr val="000000"/>
                </a:solidFill>
                <a:latin typeface="Times" charset="0"/>
                <a:ea typeface="Verdana" panose="020B0604030504040204" pitchFamily="34" charset="0"/>
                <a:cs typeface="Verdana" panose="020B0604030504040204" pitchFamily="34" charset="0"/>
              </a:rPr>
              <a:t>Buildings and facilities (44% research labs):	</a:t>
            </a:r>
            <a:r>
              <a:rPr lang="en-CA" sz="2396" b="1" kern="0" dirty="0">
                <a:solidFill>
                  <a:srgbClr val="8F001A"/>
                </a:solidFill>
                <a:latin typeface="Times" charset="0"/>
                <a:ea typeface="Verdana" panose="020B0604030504040204" pitchFamily="34" charset="0"/>
                <a:cs typeface="Verdana" panose="020B0604030504040204" pitchFamily="34" charset="0"/>
              </a:rPr>
              <a:t>21,540 m</a:t>
            </a:r>
            <a:r>
              <a:rPr lang="en-CA" sz="2396" b="1" kern="0" baseline="30000" dirty="0">
                <a:solidFill>
                  <a:srgbClr val="8F001A"/>
                </a:solidFill>
                <a:latin typeface="Times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  <a:endParaRPr lang="en-CA" sz="2396" b="1" kern="0" dirty="0">
              <a:solidFill>
                <a:srgbClr val="8F001A"/>
              </a:solidFill>
              <a:latin typeface="Times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56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04571" y="645216"/>
            <a:ext cx="6850019" cy="701481"/>
          </a:xfrm>
          <a:prstGeom prst="rect">
            <a:avLst/>
          </a:prstGeom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2798" algn="ctr"/>
            <a:r>
              <a:rPr dirty="0"/>
              <a:t>G</a:t>
            </a:r>
            <a:r>
              <a:rPr lang="en-CA" dirty="0" err="1"/>
              <a:t>raduate</a:t>
            </a:r>
            <a:r>
              <a:rPr dirty="0"/>
              <a:t> programs of</a:t>
            </a:r>
            <a:r>
              <a:rPr spc="-62" dirty="0"/>
              <a:t> </a:t>
            </a:r>
            <a:r>
              <a:rPr dirty="0"/>
              <a:t>studies</a:t>
            </a:r>
          </a:p>
          <a:p>
            <a:pPr marL="2798" algn="ctr">
              <a:spcBef>
                <a:spcPts val="4"/>
              </a:spcBef>
            </a:pPr>
            <a:r>
              <a:rPr sz="1763" spc="-4" dirty="0"/>
              <a:t>(1,422 students in 2016 –</a:t>
            </a:r>
            <a:r>
              <a:rPr sz="1763" spc="62" dirty="0"/>
              <a:t> </a:t>
            </a:r>
            <a:r>
              <a:rPr sz="1763" spc="-4" dirty="0"/>
              <a:t>2017)</a:t>
            </a:r>
            <a:endParaRPr sz="1763" dirty="0"/>
          </a:p>
        </p:txBody>
      </p:sp>
      <p:graphicFrame>
        <p:nvGraphicFramePr>
          <p:cNvPr id="7" name="object 7"/>
          <p:cNvGraphicFramePr>
            <a:graphicFrameLocks noGrp="1"/>
          </p:cNvGraphicFramePr>
          <p:nvPr>
            <p:extLst/>
          </p:nvPr>
        </p:nvGraphicFramePr>
        <p:xfrm>
          <a:off x="760367" y="2852736"/>
          <a:ext cx="4123601" cy="27669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278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57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9184">
                <a:tc>
                  <a:txBody>
                    <a:bodyPr/>
                    <a:lstStyle/>
                    <a:p>
                      <a:pPr algn="ctr">
                        <a:lnSpc>
                          <a:spcPts val="1825"/>
                        </a:lnSpc>
                      </a:pPr>
                      <a:r>
                        <a:rPr sz="1400" b="1" spc="-5" dirty="0">
                          <a:latin typeface="Arial"/>
                          <a:cs typeface="Arial"/>
                        </a:rPr>
                        <a:t>Discipline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83210">
                        <a:lnSpc>
                          <a:spcPts val="1825"/>
                        </a:lnSpc>
                      </a:pPr>
                      <a:r>
                        <a:rPr sz="1400" b="1" spc="-5" dirty="0">
                          <a:latin typeface="Arial"/>
                          <a:cs typeface="Arial"/>
                        </a:rPr>
                        <a:t>Enrolment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598">
                <a:tc>
                  <a:txBody>
                    <a:bodyPr/>
                    <a:lstStyle/>
                    <a:p>
                      <a:pPr marL="84455">
                        <a:lnSpc>
                          <a:spcPts val="1490"/>
                        </a:lnSpc>
                      </a:pPr>
                      <a:r>
                        <a:rPr sz="1200" b="1" spc="-30" dirty="0">
                          <a:latin typeface="Arial"/>
                          <a:cs typeface="Arial"/>
                        </a:rPr>
                        <a:t>Adv.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Materials &amp;</a:t>
                      </a:r>
                      <a:r>
                        <a:rPr sz="1200" b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Manufacturing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8740" algn="r">
                        <a:lnSpc>
                          <a:spcPts val="1490"/>
                        </a:lnSpc>
                      </a:pPr>
                      <a:r>
                        <a:rPr sz="1200" b="1" spc="-100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1</a:t>
                      </a:r>
                      <a:endParaRPr sz="1200" b="1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7597">
                <a:tc>
                  <a:txBody>
                    <a:bodyPr/>
                    <a:lstStyle/>
                    <a:p>
                      <a:pPr marL="85090">
                        <a:lnSpc>
                          <a:spcPts val="1590"/>
                        </a:lnSpc>
                      </a:pPr>
                      <a:r>
                        <a:rPr sz="1200" b="1" spc="-5" dirty="0">
                          <a:latin typeface="Arial"/>
                          <a:cs typeface="Arial"/>
                        </a:rPr>
                        <a:t>Biomedical</a:t>
                      </a:r>
                      <a:r>
                        <a:rPr sz="12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engineering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8105" algn="r">
                        <a:lnSpc>
                          <a:spcPts val="159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35</a:t>
                      </a:r>
                      <a:endParaRPr sz="1200" b="1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7597">
                <a:tc>
                  <a:txBody>
                    <a:bodyPr/>
                    <a:lstStyle/>
                    <a:p>
                      <a:pPr marL="85090">
                        <a:lnSpc>
                          <a:spcPts val="1590"/>
                        </a:lnSpc>
                      </a:pPr>
                      <a:r>
                        <a:rPr sz="1200" b="1" spc="-5" dirty="0">
                          <a:latin typeface="Arial"/>
                          <a:cs typeface="Arial"/>
                        </a:rPr>
                        <a:t>Chemical</a:t>
                      </a:r>
                      <a:r>
                        <a:rPr sz="1200" b="1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engineering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8105" algn="r">
                        <a:lnSpc>
                          <a:spcPts val="159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123</a:t>
                      </a:r>
                      <a:endParaRPr sz="1200" b="1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7597">
                <a:tc>
                  <a:txBody>
                    <a:bodyPr/>
                    <a:lstStyle/>
                    <a:p>
                      <a:pPr marL="85090">
                        <a:lnSpc>
                          <a:spcPts val="1590"/>
                        </a:lnSpc>
                      </a:pPr>
                      <a:r>
                        <a:rPr sz="1200" b="1" spc="-5" dirty="0">
                          <a:latin typeface="Arial"/>
                          <a:cs typeface="Arial"/>
                        </a:rPr>
                        <a:t>Civil</a:t>
                      </a:r>
                      <a:r>
                        <a:rPr sz="12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engineering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8105" algn="r">
                        <a:lnSpc>
                          <a:spcPts val="159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192</a:t>
                      </a:r>
                      <a:endParaRPr sz="1200" b="1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7598">
                <a:tc>
                  <a:txBody>
                    <a:bodyPr/>
                    <a:lstStyle/>
                    <a:p>
                      <a:pPr marL="85090">
                        <a:lnSpc>
                          <a:spcPts val="1590"/>
                        </a:lnSpc>
                      </a:pPr>
                      <a:r>
                        <a:rPr sz="1200" b="1" spc="-5" dirty="0">
                          <a:latin typeface="Arial"/>
                          <a:cs typeface="Arial"/>
                        </a:rPr>
                        <a:t>Environmental</a:t>
                      </a:r>
                      <a:r>
                        <a:rPr sz="1200" b="1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engineering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8105" algn="r">
                        <a:lnSpc>
                          <a:spcPts val="159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92</a:t>
                      </a:r>
                      <a:endParaRPr sz="1200" b="1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837">
                <a:tc>
                  <a:txBody>
                    <a:bodyPr/>
                    <a:lstStyle/>
                    <a:p>
                      <a:pPr marL="85090">
                        <a:lnSpc>
                          <a:spcPts val="1590"/>
                        </a:lnSpc>
                      </a:pPr>
                      <a:r>
                        <a:rPr sz="1200" b="1" spc="-5" dirty="0">
                          <a:latin typeface="Arial"/>
                          <a:cs typeface="Arial"/>
                        </a:rPr>
                        <a:t>Mechanical</a:t>
                      </a:r>
                      <a:r>
                        <a:rPr sz="12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engineering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9375" algn="r">
                        <a:lnSpc>
                          <a:spcPts val="159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148</a:t>
                      </a:r>
                      <a:endParaRPr sz="1200" b="1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7598">
                <a:tc>
                  <a:txBody>
                    <a:bodyPr/>
                    <a:lstStyle/>
                    <a:p>
                      <a:pPr marL="85090">
                        <a:lnSpc>
                          <a:spcPts val="1590"/>
                        </a:lnSpc>
                      </a:pPr>
                      <a:r>
                        <a:rPr sz="1200" b="1" spc="-5" dirty="0">
                          <a:latin typeface="Arial"/>
                          <a:cs typeface="Arial"/>
                        </a:rPr>
                        <a:t>Electronic business</a:t>
                      </a:r>
                      <a:r>
                        <a:rPr sz="1200" b="1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technologies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9375" algn="r">
                        <a:lnSpc>
                          <a:spcPts val="159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84</a:t>
                      </a:r>
                      <a:endParaRPr sz="1200" b="1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7597">
                <a:tc>
                  <a:txBody>
                    <a:bodyPr/>
                    <a:lstStyle/>
                    <a:p>
                      <a:pPr marL="85090">
                        <a:lnSpc>
                          <a:spcPts val="1590"/>
                        </a:lnSpc>
                      </a:pPr>
                      <a:r>
                        <a:rPr sz="1200" b="1" spc="-5" dirty="0">
                          <a:latin typeface="Arial"/>
                          <a:cs typeface="Arial"/>
                        </a:rPr>
                        <a:t>Electrical &amp; computer</a:t>
                      </a:r>
                      <a:r>
                        <a:rPr sz="1200" b="1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engineering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9375" algn="r">
                        <a:lnSpc>
                          <a:spcPts val="159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402</a:t>
                      </a:r>
                      <a:endParaRPr sz="1200" b="1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7598">
                <a:tc>
                  <a:txBody>
                    <a:bodyPr/>
                    <a:lstStyle/>
                    <a:p>
                      <a:pPr marL="85090">
                        <a:lnSpc>
                          <a:spcPts val="1590"/>
                        </a:lnSpc>
                      </a:pPr>
                      <a:r>
                        <a:rPr sz="1200" b="1" spc="-5" dirty="0">
                          <a:latin typeface="Arial"/>
                          <a:cs typeface="Arial"/>
                        </a:rPr>
                        <a:t>Engineering</a:t>
                      </a:r>
                      <a:r>
                        <a:rPr sz="1200" b="1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management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9375" algn="r">
                        <a:lnSpc>
                          <a:spcPts val="1590"/>
                        </a:lnSpc>
                      </a:pPr>
                      <a:r>
                        <a:rPr sz="1200" b="1" spc="-100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15</a:t>
                      </a:r>
                      <a:endParaRPr sz="1200" b="1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7597">
                <a:tc>
                  <a:txBody>
                    <a:bodyPr/>
                    <a:lstStyle/>
                    <a:p>
                      <a:pPr marL="85090">
                        <a:lnSpc>
                          <a:spcPts val="1590"/>
                        </a:lnSpc>
                      </a:pPr>
                      <a:r>
                        <a:rPr sz="1200" b="1" spc="-5" dirty="0">
                          <a:latin typeface="Arial"/>
                          <a:cs typeface="Arial"/>
                        </a:rPr>
                        <a:t>Computer</a:t>
                      </a:r>
                      <a:r>
                        <a:rPr sz="1200" b="1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science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8105" algn="r">
                        <a:lnSpc>
                          <a:spcPts val="159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185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7598">
                <a:tc>
                  <a:txBody>
                    <a:bodyPr/>
                    <a:lstStyle/>
                    <a:p>
                      <a:pPr marL="85090">
                        <a:lnSpc>
                          <a:spcPts val="1590"/>
                        </a:lnSpc>
                      </a:pPr>
                      <a:r>
                        <a:rPr sz="1200" b="1" spc="-5" dirty="0">
                          <a:latin typeface="Arial"/>
                          <a:cs typeface="Arial"/>
                        </a:rPr>
                        <a:t>Systems</a:t>
                      </a:r>
                      <a:r>
                        <a:rPr sz="1200" b="1" spc="-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science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8105" algn="r">
                        <a:lnSpc>
                          <a:spcPts val="159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34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8" name="object 8"/>
          <p:cNvGraphicFramePr>
            <a:graphicFrameLocks noGrp="1"/>
          </p:cNvGraphicFramePr>
          <p:nvPr>
            <p:extLst/>
          </p:nvPr>
        </p:nvGraphicFramePr>
        <p:xfrm>
          <a:off x="760366" y="1520722"/>
          <a:ext cx="4631163" cy="109354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10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09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4133">
                <a:tc>
                  <a:txBody>
                    <a:bodyPr/>
                    <a:lstStyle/>
                    <a:p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648">
                <a:tc>
                  <a:txBody>
                    <a:bodyPr/>
                    <a:lstStyle/>
                    <a:p>
                      <a:pPr marL="85090">
                        <a:lnSpc>
                          <a:spcPts val="1960"/>
                        </a:lnSpc>
                      </a:pPr>
                      <a:r>
                        <a:rPr sz="1600" b="1" spc="-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Female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/</a:t>
                      </a:r>
                      <a:r>
                        <a:rPr sz="1600" b="1" spc="-1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Male</a:t>
                      </a:r>
                      <a:endParaRPr sz="16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7470" algn="r">
                        <a:lnSpc>
                          <a:spcPts val="1960"/>
                        </a:lnSpc>
                      </a:pPr>
                      <a:r>
                        <a:rPr sz="1600" b="1" spc="-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695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/</a:t>
                      </a:r>
                      <a:r>
                        <a:rPr sz="1600" b="1" spc="-9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10" dirty="0">
                          <a:latin typeface="Arial"/>
                          <a:cs typeface="Arial"/>
                        </a:rPr>
                        <a:t>727</a:t>
                      </a:r>
                      <a:endParaRPr sz="16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7381">
                <a:tc>
                  <a:txBody>
                    <a:bodyPr/>
                    <a:lstStyle/>
                    <a:p>
                      <a:pPr marL="85090">
                        <a:lnSpc>
                          <a:spcPts val="2060"/>
                        </a:lnSpc>
                      </a:pPr>
                      <a:r>
                        <a:rPr sz="1600" b="1" spc="-5" dirty="0">
                          <a:latin typeface="Arial"/>
                          <a:cs typeface="Arial"/>
                        </a:rPr>
                        <a:t>Master 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/ 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PhD 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/</a:t>
                      </a:r>
                      <a:r>
                        <a:rPr sz="1600" b="1" spc="-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Certif.</a:t>
                      </a:r>
                      <a:endParaRPr sz="16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6835" algn="r">
                        <a:lnSpc>
                          <a:spcPts val="2060"/>
                        </a:lnSpc>
                      </a:pPr>
                      <a:r>
                        <a:rPr sz="1600" b="1" spc="-5" dirty="0">
                          <a:latin typeface="Arial"/>
                          <a:cs typeface="Arial"/>
                        </a:rPr>
                        <a:t>1,031 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/  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360 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/</a:t>
                      </a:r>
                      <a:r>
                        <a:rPr sz="1600" b="1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10" dirty="0">
                          <a:latin typeface="Arial"/>
                          <a:cs typeface="Arial"/>
                        </a:rPr>
                        <a:t>31</a:t>
                      </a:r>
                      <a:endParaRPr sz="16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7381">
                <a:tc>
                  <a:txBody>
                    <a:bodyPr/>
                    <a:lstStyle/>
                    <a:p>
                      <a:pPr marL="85090">
                        <a:lnSpc>
                          <a:spcPts val="2060"/>
                        </a:lnSpc>
                      </a:pPr>
                      <a:r>
                        <a:rPr sz="1600" b="1" spc="-5" dirty="0">
                          <a:latin typeface="Arial"/>
                          <a:cs typeface="Arial"/>
                        </a:rPr>
                        <a:t>Domestic 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/</a:t>
                      </a:r>
                      <a:r>
                        <a:rPr sz="1600" b="1" spc="-100" dirty="0">
                          <a:latin typeface="Arial"/>
                          <a:cs typeface="Arial"/>
                        </a:rPr>
                        <a:t> </a:t>
                      </a:r>
                      <a:r>
                        <a:rPr lang="en-CA" sz="1600" b="1" spc="-100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International</a:t>
                      </a:r>
                      <a:endParaRPr sz="1600" dirty="0">
                        <a:solidFill>
                          <a:srgbClr val="FF000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8105" algn="r">
                        <a:lnSpc>
                          <a:spcPts val="2060"/>
                        </a:lnSpc>
                        <a:tabLst>
                          <a:tab pos="635000" algn="l"/>
                        </a:tabLst>
                      </a:pPr>
                      <a:r>
                        <a:rPr sz="1600" b="1" spc="-5" dirty="0">
                          <a:latin typeface="Arial"/>
                          <a:cs typeface="Arial"/>
                        </a:rPr>
                        <a:t>45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4 /</a:t>
                      </a:r>
                      <a:r>
                        <a:rPr lang="en-CA" sz="1600" b="1" dirty="0">
                          <a:latin typeface="Arial"/>
                          <a:cs typeface="Arial"/>
                        </a:rPr>
                        <a:t>  </a:t>
                      </a:r>
                      <a:r>
                        <a:rPr sz="1600" b="1" spc="-5" dirty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968</a:t>
                      </a:r>
                      <a:endParaRPr sz="1600" dirty="0">
                        <a:solidFill>
                          <a:srgbClr val="FF000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object 9"/>
          <p:cNvSpPr/>
          <p:nvPr/>
        </p:nvSpPr>
        <p:spPr>
          <a:xfrm>
            <a:off x="5938168" y="3844702"/>
            <a:ext cx="2732205" cy="18429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endParaRPr sz="2115">
              <a:solidFill>
                <a:srgbClr val="000000"/>
              </a:solidFill>
              <a:latin typeface="Times" charset="0"/>
              <a:ea typeface="ＭＳ Ｐゴシック" charset="0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5938168" y="1633855"/>
            <a:ext cx="2729183" cy="184897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endParaRPr sz="2115">
              <a:solidFill>
                <a:srgbClr val="000000"/>
              </a:solidFill>
              <a:latin typeface="Times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0970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631" y="4974"/>
            <a:ext cx="9130738" cy="614415"/>
          </a:xfrm>
          <a:prstGeom prst="rect">
            <a:avLst/>
          </a:prstGeom>
          <a:solidFill>
            <a:srgbClr val="8F00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7913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CA" sz="2097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Five Strategic Research Themes, with a Very Broad Coverage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5DC3B56-FDFB-40D7-8CA9-C50310E1CF52}"/>
              </a:ext>
            </a:extLst>
          </p:cNvPr>
          <p:cNvSpPr txBox="1"/>
          <p:nvPr/>
        </p:nvSpPr>
        <p:spPr>
          <a:xfrm>
            <a:off x="68608" y="1835188"/>
            <a:ext cx="2274382" cy="13829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r>
              <a:rPr lang="en-CA" sz="1398" b="1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•  Nanomaterials</a:t>
            </a:r>
          </a:p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r>
              <a:rPr lang="en-CA" sz="1398" b="1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•  Composite Materials</a:t>
            </a:r>
          </a:p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r>
              <a:rPr lang="en-CA" sz="1398" b="1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•  Additive Manufacturing</a:t>
            </a:r>
          </a:p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r>
              <a:rPr lang="en-CA" sz="1398" b="1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•  Sustainable Materials</a:t>
            </a:r>
          </a:p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r>
              <a:rPr lang="en-CA" sz="1398" b="1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•  Biomedical Materials</a:t>
            </a:r>
          </a:p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r>
              <a:rPr lang="en-CA" sz="1398" b="1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•  Electronic Materials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400B8CB-9D0A-4DFE-BFDE-22B93AC45C92}"/>
              </a:ext>
            </a:extLst>
          </p:cNvPr>
          <p:cNvSpPr txBox="1"/>
          <p:nvPr/>
        </p:nvSpPr>
        <p:spPr>
          <a:xfrm>
            <a:off x="3086000" y="1833347"/>
            <a:ext cx="2502325" cy="181324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r>
              <a:rPr lang="en-CA" sz="1398" b="1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•   Solar energy</a:t>
            </a:r>
          </a:p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r>
              <a:rPr lang="en-CA" sz="1398" b="1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•   </a:t>
            </a:r>
            <a:r>
              <a:rPr lang="en-CA" sz="1398" b="1" dirty="0" err="1">
                <a:solidFill>
                  <a:srgbClr val="000000"/>
                </a:solidFill>
                <a:latin typeface="Times" charset="0"/>
                <a:ea typeface="ＭＳ Ｐゴシック" charset="0"/>
              </a:rPr>
              <a:t>Biophotonics</a:t>
            </a:r>
            <a:endParaRPr lang="en-CA" sz="1398" b="1" dirty="0">
              <a:solidFill>
                <a:srgbClr val="000000"/>
              </a:solidFill>
              <a:latin typeface="Times" charset="0"/>
              <a:ea typeface="ＭＳ Ｐゴシック" charset="0"/>
            </a:endParaRPr>
          </a:p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r>
              <a:rPr lang="en-CA" sz="1398" b="1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•   Microwave photonics</a:t>
            </a:r>
          </a:p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r>
              <a:rPr lang="en-CA" sz="1398" b="1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•   </a:t>
            </a:r>
            <a:r>
              <a:rPr lang="en-CA" sz="1398" b="1" dirty="0" err="1">
                <a:solidFill>
                  <a:srgbClr val="000000"/>
                </a:solidFill>
                <a:latin typeface="Times" charset="0"/>
                <a:ea typeface="ＭＳ Ｐゴシック" charset="0"/>
              </a:rPr>
              <a:t>Plasmonics</a:t>
            </a:r>
            <a:endParaRPr lang="en-CA" sz="1398" b="1" dirty="0">
              <a:solidFill>
                <a:srgbClr val="000000"/>
              </a:solidFill>
              <a:latin typeface="Times" charset="0"/>
              <a:ea typeface="ＭＳ Ｐゴシック" charset="0"/>
            </a:endParaRPr>
          </a:p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r>
              <a:rPr lang="en-CA" sz="1398" b="1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•   Quantum photonics</a:t>
            </a:r>
          </a:p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r>
              <a:rPr lang="en-CA" sz="1398" b="1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•   Fibre optics</a:t>
            </a:r>
          </a:p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r>
              <a:rPr lang="en-CA" sz="1398" b="1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•   Optoelectronics</a:t>
            </a:r>
          </a:p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r>
              <a:rPr lang="en-CA" sz="1398" b="1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•   Optical materials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EF0EB4F-1A3F-4E09-9028-18A3BD7EF84F}"/>
              </a:ext>
            </a:extLst>
          </p:cNvPr>
          <p:cNvSpPr txBox="1"/>
          <p:nvPr/>
        </p:nvSpPr>
        <p:spPr>
          <a:xfrm>
            <a:off x="5650554" y="1812057"/>
            <a:ext cx="3432993" cy="202837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r>
              <a:rPr lang="en-CA" sz="1398" b="1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•   Biofeedback and well-being</a:t>
            </a:r>
          </a:p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r>
              <a:rPr lang="en-CA" sz="1398" b="1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•   Biomedical engineering</a:t>
            </a:r>
          </a:p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r>
              <a:rPr lang="en-CA" sz="1398" b="1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•   Biomechanics</a:t>
            </a:r>
          </a:p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r>
              <a:rPr lang="en-CA" sz="1398" b="1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•   Health informatics </a:t>
            </a:r>
          </a:p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r>
              <a:rPr lang="en-CA" sz="1398" b="1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•   Business processes and performance </a:t>
            </a:r>
          </a:p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r>
              <a:rPr lang="en-CA" sz="1398" b="1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    management for healthcare</a:t>
            </a:r>
          </a:p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r>
              <a:rPr lang="en-CA" sz="1398" b="1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•   Biomedical signal processing</a:t>
            </a:r>
          </a:p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r>
              <a:rPr lang="en-CA" sz="1398" b="1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•   Biosensors, instrumentation and devices</a:t>
            </a:r>
          </a:p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r>
              <a:rPr lang="en-CA" sz="1398" b="1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•   Data mining and public health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1F3F8EC-6915-42EA-B1E6-9AD13B76EAAA}"/>
              </a:ext>
            </a:extLst>
          </p:cNvPr>
          <p:cNvSpPr txBox="1"/>
          <p:nvPr/>
        </p:nvSpPr>
        <p:spPr>
          <a:xfrm>
            <a:off x="4781782" y="4831996"/>
            <a:ext cx="4254424" cy="202837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r>
              <a:rPr lang="en-CA" sz="1398" b="1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• Artificial Intelligence, Robotics and</a:t>
            </a:r>
          </a:p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r>
              <a:rPr lang="en-CA" sz="1398" b="1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   Autonomous Systems</a:t>
            </a:r>
          </a:p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r>
              <a:rPr lang="en-CA" sz="1398" b="1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•  Communications Networks and Services</a:t>
            </a:r>
          </a:p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r>
              <a:rPr lang="en-CA" sz="1398" b="1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•  Internet of Things/Machine-to-Machine Systems</a:t>
            </a:r>
          </a:p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r>
              <a:rPr lang="en-CA" sz="1398" b="1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•  Advanced Data Management and Analytics</a:t>
            </a:r>
          </a:p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r>
              <a:rPr lang="en-CA" sz="1398" b="1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•  Cybersecurity</a:t>
            </a:r>
          </a:p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r>
              <a:rPr lang="en-CA" sz="1398" b="1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•  Human Interaction with Digital Media</a:t>
            </a:r>
          </a:p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r>
              <a:rPr lang="en-CA" sz="1398" b="1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•  Software Engineering</a:t>
            </a:r>
          </a:p>
          <a:p>
            <a:pPr defTabSz="913110" fontAlgn="base">
              <a:spcBef>
                <a:spcPct val="0"/>
              </a:spcBef>
              <a:spcAft>
                <a:spcPct val="0"/>
              </a:spcAft>
            </a:pPr>
            <a:r>
              <a:rPr lang="en-CA" sz="1398" b="1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•  Text Mining and Machine Learning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0A2F6C6-7EA7-410D-9639-697866197017}"/>
              </a:ext>
            </a:extLst>
          </p:cNvPr>
          <p:cNvSpPr txBox="1"/>
          <p:nvPr/>
        </p:nvSpPr>
        <p:spPr>
          <a:xfrm>
            <a:off x="78230" y="4241111"/>
            <a:ext cx="4787673" cy="267377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179135" fontAlgn="base">
              <a:spcBef>
                <a:spcPct val="0"/>
              </a:spcBef>
              <a:spcAft>
                <a:spcPct val="0"/>
              </a:spcAft>
            </a:pPr>
            <a:r>
              <a:rPr lang="en-CA" sz="1398" b="1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•	Natural and human-induced hazard mitigation</a:t>
            </a:r>
          </a:p>
          <a:p>
            <a:pPr defTabSz="179135" fontAlgn="base">
              <a:spcBef>
                <a:spcPct val="0"/>
              </a:spcBef>
              <a:spcAft>
                <a:spcPct val="0"/>
              </a:spcAft>
            </a:pPr>
            <a:r>
              <a:rPr lang="en-CA" sz="1398" b="1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•	Physical and cyber infrastructure protection and security</a:t>
            </a:r>
          </a:p>
          <a:p>
            <a:pPr defTabSz="179135" fontAlgn="base">
              <a:spcBef>
                <a:spcPct val="0"/>
              </a:spcBef>
              <a:spcAft>
                <a:spcPct val="0"/>
              </a:spcAft>
            </a:pPr>
            <a:r>
              <a:rPr lang="en-CA" sz="1398" b="1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•	Smart (instrumented) infrastructure</a:t>
            </a:r>
          </a:p>
          <a:p>
            <a:pPr defTabSz="179135" fontAlgn="base">
              <a:spcBef>
                <a:spcPct val="0"/>
              </a:spcBef>
              <a:spcAft>
                <a:spcPct val="0"/>
              </a:spcAft>
            </a:pPr>
            <a:r>
              <a:rPr lang="en-CA" sz="1398" b="1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•	Infrastructure rehabilitation </a:t>
            </a:r>
          </a:p>
          <a:p>
            <a:pPr defTabSz="179135" fontAlgn="base">
              <a:spcBef>
                <a:spcPct val="0"/>
              </a:spcBef>
              <a:spcAft>
                <a:spcPct val="0"/>
              </a:spcAft>
            </a:pPr>
            <a:r>
              <a:rPr lang="en-CA" sz="1398" b="1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•	Building information modelling and visualization</a:t>
            </a:r>
          </a:p>
          <a:p>
            <a:pPr defTabSz="179135" fontAlgn="base">
              <a:spcBef>
                <a:spcPct val="0"/>
              </a:spcBef>
              <a:spcAft>
                <a:spcPct val="0"/>
              </a:spcAft>
            </a:pPr>
            <a:r>
              <a:rPr lang="en-CA" sz="1398" b="1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•	Life cycle analysis and lean construction optimization</a:t>
            </a:r>
          </a:p>
          <a:p>
            <a:pPr defTabSz="179135" fontAlgn="base">
              <a:spcBef>
                <a:spcPct val="0"/>
              </a:spcBef>
              <a:spcAft>
                <a:spcPct val="0"/>
              </a:spcAft>
            </a:pPr>
            <a:r>
              <a:rPr lang="en-CA" sz="1398" b="1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•	Climate change adaptation</a:t>
            </a:r>
          </a:p>
          <a:p>
            <a:pPr defTabSz="179135" fontAlgn="base">
              <a:spcBef>
                <a:spcPct val="0"/>
              </a:spcBef>
              <a:spcAft>
                <a:spcPct val="0"/>
              </a:spcAft>
            </a:pPr>
            <a:r>
              <a:rPr lang="en-CA" sz="1398" b="1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•	Water security</a:t>
            </a:r>
          </a:p>
          <a:p>
            <a:pPr defTabSz="179135" fontAlgn="base">
              <a:spcBef>
                <a:spcPct val="0"/>
              </a:spcBef>
              <a:spcAft>
                <a:spcPct val="0"/>
              </a:spcAft>
            </a:pPr>
            <a:r>
              <a:rPr lang="en-CA" sz="1398" b="1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•	Advanced and/or sustainable construction materials</a:t>
            </a:r>
          </a:p>
          <a:p>
            <a:pPr defTabSz="179135" fontAlgn="base">
              <a:spcBef>
                <a:spcPct val="0"/>
              </a:spcBef>
              <a:spcAft>
                <a:spcPct val="0"/>
              </a:spcAft>
            </a:pPr>
            <a:r>
              <a:rPr lang="en-CA" sz="1398" b="1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•	Smart cities</a:t>
            </a:r>
          </a:p>
          <a:p>
            <a:pPr defTabSz="179135" fontAlgn="base">
              <a:spcBef>
                <a:spcPct val="0"/>
              </a:spcBef>
              <a:spcAft>
                <a:spcPct val="0"/>
              </a:spcAft>
            </a:pPr>
            <a:r>
              <a:rPr lang="en-CA" sz="1398" b="1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•	Renewable energy</a:t>
            </a:r>
          </a:p>
          <a:p>
            <a:pPr defTabSz="179135" fontAlgn="base">
              <a:spcBef>
                <a:spcPct val="0"/>
              </a:spcBef>
              <a:spcAft>
                <a:spcPct val="0"/>
              </a:spcAft>
            </a:pPr>
            <a:r>
              <a:rPr lang="en-CA" sz="1398" b="1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•	Efficient vehicles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11160E09-4B5C-4130-9572-2D28DE124BC9}"/>
              </a:ext>
            </a:extLst>
          </p:cNvPr>
          <p:cNvSpPr txBox="1">
            <a:spLocks/>
          </p:cNvSpPr>
          <p:nvPr/>
        </p:nvSpPr>
        <p:spPr>
          <a:xfrm>
            <a:off x="4266423" y="807770"/>
            <a:ext cx="1512945" cy="918168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91307" tIns="45653" rIns="91307" bIns="45653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11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CA" sz="1398" b="1" dirty="0">
                <a:solidFill>
                  <a:prstClr val="white"/>
                </a:solidFill>
                <a:latin typeface="Arial"/>
              </a:rPr>
              <a:t>Photonics for Devices, </a:t>
            </a:r>
          </a:p>
          <a:p>
            <a:pPr algn="ctr" defTabSz="91311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CA" sz="1398" b="1" dirty="0">
                <a:solidFill>
                  <a:prstClr val="white"/>
                </a:solidFill>
                <a:latin typeface="Arial"/>
              </a:rPr>
              <a:t>Networks and Energy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9FEC05C7-A20D-4DAF-B118-C1F0C9EFC307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1176887" y="778896"/>
            <a:ext cx="1777670" cy="934411"/>
          </a:xfrm>
          <a:prstGeom prst="rect">
            <a:avLst/>
          </a:prstGeom>
          <a:solidFill>
            <a:srgbClr val="DF452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91307" tIns="45653" rIns="91307" bIns="45653" rtlCol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11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CA" sz="1398" b="1" dirty="0">
                <a:solidFill>
                  <a:prstClr val="white"/>
                </a:solidFill>
                <a:latin typeface="Arial"/>
              </a:rPr>
              <a:t>Emerging Materials and Processes: Design and Development</a:t>
            </a:r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441A3A3A-67CB-4069-9085-73B3F54B9A7D}"/>
              </a:ext>
            </a:extLst>
          </p:cNvPr>
          <p:cNvSpPr txBox="1">
            <a:spLocks/>
          </p:cNvSpPr>
          <p:nvPr/>
        </p:nvSpPr>
        <p:spPr>
          <a:xfrm>
            <a:off x="1203471" y="3277165"/>
            <a:ext cx="1382272" cy="95994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91307" tIns="45653" rIns="91307" bIns="45653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11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398" b="1" dirty="0">
                <a:solidFill>
                  <a:prstClr val="white"/>
                </a:solidFill>
                <a:latin typeface="Arial"/>
              </a:rPr>
              <a:t>Sustainable and Resilient Infrastructure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65CA5F3B-AE06-4E48-B705-6DFDA9E4BFD4}"/>
              </a:ext>
            </a:extLst>
          </p:cNvPr>
          <p:cNvGrpSpPr/>
          <p:nvPr/>
        </p:nvGrpSpPr>
        <p:grpSpPr>
          <a:xfrm>
            <a:off x="6367885" y="782516"/>
            <a:ext cx="2451968" cy="908653"/>
            <a:chOff x="1505552" y="2618857"/>
            <a:chExt cx="2455530" cy="909972"/>
          </a:xfrm>
        </p:grpSpPr>
        <p:sp>
          <p:nvSpPr>
            <p:cNvPr id="43" name="Content Placeholder 2">
              <a:extLst>
                <a:ext uri="{FF2B5EF4-FFF2-40B4-BE49-F238E27FC236}">
                  <a16:creationId xmlns:a16="http://schemas.microsoft.com/office/drawing/2014/main" id="{F06AC16F-5C72-4ABC-86C6-7A7EED87EDF7}"/>
                </a:ext>
              </a:extLst>
            </p:cNvPr>
            <p:cNvSpPr txBox="1">
              <a:spLocks/>
            </p:cNvSpPr>
            <p:nvPr/>
          </p:nvSpPr>
          <p:spPr>
            <a:xfrm>
              <a:off x="2308246" y="2618857"/>
              <a:ext cx="1652836" cy="909972"/>
            </a:xfrm>
            <a:prstGeom prst="rect">
              <a:avLst/>
            </a:prstGeom>
            <a:solidFill>
              <a:srgbClr val="8F001A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vert="horz" lIns="91307" tIns="45653" rIns="91307" bIns="45653" rtlCol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11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CA" sz="1398" b="1" dirty="0">
                  <a:solidFill>
                    <a:prstClr val="white"/>
                  </a:solidFill>
                  <a:latin typeface="Arial"/>
                </a:rPr>
                <a:t>Enabling Technologies for Health Care and Augmented Life</a:t>
              </a:r>
            </a:p>
            <a:p>
              <a:pPr algn="ctr" defTabSz="91311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98" b="1" dirty="0">
                  <a:solidFill>
                    <a:prstClr val="white"/>
                  </a:solidFill>
                  <a:latin typeface="Arial"/>
                </a:rPr>
                <a:t> </a:t>
              </a:r>
            </a:p>
          </p:txBody>
        </p:sp>
        <p:sp>
          <p:nvSpPr>
            <p:cNvPr id="46" name="AutoShape 16">
              <a:extLst>
                <a:ext uri="{FF2B5EF4-FFF2-40B4-BE49-F238E27FC236}">
                  <a16:creationId xmlns:a16="http://schemas.microsoft.com/office/drawing/2014/main" id="{A403714D-3C66-446D-8A8E-94CB2678F8D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505552" y="2712130"/>
              <a:ext cx="507490" cy="568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307" tIns="45653" rIns="91307" bIns="45653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11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CA" sz="1798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EB7F3CD4-5496-469C-8ABD-2E32EE847442}"/>
              </a:ext>
            </a:extLst>
          </p:cNvPr>
          <p:cNvSpPr txBox="1">
            <a:spLocks/>
          </p:cNvSpPr>
          <p:nvPr/>
        </p:nvSpPr>
        <p:spPr>
          <a:xfrm>
            <a:off x="5802543" y="3896038"/>
            <a:ext cx="2054422" cy="93263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91307" tIns="45653" rIns="91307" bIns="45653" rtlCol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11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CA" sz="1398" b="1" dirty="0">
                <a:solidFill>
                  <a:prstClr val="white"/>
                </a:solidFill>
                <a:latin typeface="Arial"/>
              </a:rPr>
              <a:t>Technology for Digital Transformation of Society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A7FA6AE-9CD7-4FB5-BB34-B100FF288B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31" y="748802"/>
            <a:ext cx="988380" cy="9883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50AE8F1-F537-44E2-B1A9-7A9C38CDFC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9166" y="748802"/>
            <a:ext cx="964505" cy="96450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030568E-4CF7-4A73-9F46-A7BFCBA424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7820" y="778896"/>
            <a:ext cx="981332" cy="98133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F42A310-9F84-4CC9-AA0D-305C52CD020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98" y="3277165"/>
            <a:ext cx="971393" cy="97139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E5C02FF-6449-46E1-8E52-8FF0A63348D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781" y="3873739"/>
            <a:ext cx="954931" cy="954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092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7774632" cy="864096"/>
          </a:xfrm>
        </p:spPr>
        <p:txBody>
          <a:bodyPr/>
          <a:lstStyle/>
          <a:p>
            <a:r>
              <a:rPr lang="en-CA" dirty="0" smtClean="0"/>
              <a:t>Graduate Office </a:t>
            </a:r>
            <a:r>
              <a:rPr lang="en-CA" b="0" dirty="0" smtClean="0"/>
              <a:t>(STE 1024)</a:t>
            </a:r>
            <a:endParaRPr lang="en-CA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72816"/>
            <a:ext cx="7772400" cy="4320480"/>
          </a:xfrm>
        </p:spPr>
        <p:txBody>
          <a:bodyPr/>
          <a:lstStyle/>
          <a:p>
            <a:pPr marL="0" indent="0">
              <a:buNone/>
            </a:pPr>
            <a:r>
              <a:rPr lang="en-CA" b="1" dirty="0" smtClean="0">
                <a:solidFill>
                  <a:schemeClr val="bg1">
                    <a:lumMod val="50000"/>
                  </a:schemeClr>
                </a:solidFill>
              </a:rPr>
              <a:t>Team of administrative support to help with:</a:t>
            </a:r>
            <a:endParaRPr lang="en-CA" b="1" dirty="0">
              <a:solidFill>
                <a:schemeClr val="bg1">
                  <a:lumMod val="50000"/>
                </a:schemeClr>
              </a:solidFill>
            </a:endParaRPr>
          </a:p>
          <a:p>
            <a:endParaRPr lang="en-CA" sz="1400" b="1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CA" sz="1600" dirty="0" smtClean="0">
                <a:solidFill>
                  <a:schemeClr val="accent4"/>
                </a:solidFill>
              </a:rPr>
              <a:t>Admission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fr-CA" sz="1600" dirty="0" err="1" smtClean="0">
                <a:solidFill>
                  <a:schemeClr val="accent4"/>
                </a:solidFill>
              </a:rPr>
              <a:t>Enrollment</a:t>
            </a:r>
            <a:endParaRPr lang="fr-CA" sz="1600" dirty="0">
              <a:solidFill>
                <a:schemeClr val="accent4"/>
              </a:solidFill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CA" sz="1600" dirty="0" smtClean="0"/>
              <a:t>Rules</a:t>
            </a:r>
            <a:r>
              <a:rPr lang="fr-CA" sz="1600" dirty="0" smtClean="0"/>
              <a:t> </a:t>
            </a:r>
            <a:r>
              <a:rPr lang="fr-CA" sz="1600" dirty="0"/>
              <a:t>and </a:t>
            </a:r>
            <a:r>
              <a:rPr lang="en-CA" sz="1600" dirty="0"/>
              <a:t>Regulations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CA" sz="1600" dirty="0"/>
              <a:t>Forms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fr-CA" sz="1600" dirty="0"/>
              <a:t>And </a:t>
            </a:r>
            <a:r>
              <a:rPr lang="fr-CA" sz="1600" dirty="0" smtClean="0"/>
              <a:t>more…</a:t>
            </a:r>
          </a:p>
          <a:p>
            <a:pPr lvl="1">
              <a:buFont typeface="Arial" panose="020B0604020202020204" pitchFamily="34" charset="0"/>
              <a:buChar char="•"/>
            </a:pPr>
            <a:endParaRPr lang="fr-CA" sz="1600" dirty="0" smtClean="0"/>
          </a:p>
          <a:p>
            <a:pPr marL="914400" lvl="2" indent="0">
              <a:buNone/>
            </a:pPr>
            <a:r>
              <a:rPr lang="en-CA" sz="2400" b="1" i="1" dirty="0" smtClean="0">
                <a:solidFill>
                  <a:schemeClr val="accent2"/>
                </a:solidFill>
              </a:rPr>
              <a:t>Engineering.Grad@uottawa.ca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CA" sz="1600" dirty="0"/>
              <a:t>Remember to include in your email title:</a:t>
            </a:r>
          </a:p>
          <a:p>
            <a:pPr lvl="3">
              <a:buFont typeface="Arial" panose="020B0604020202020204" pitchFamily="34" charset="0"/>
              <a:buChar char="•"/>
            </a:pPr>
            <a:r>
              <a:rPr lang="en-CA" sz="1600" dirty="0"/>
              <a:t>Your full </a:t>
            </a:r>
            <a:r>
              <a:rPr lang="en-CA" sz="1600" dirty="0" smtClean="0"/>
              <a:t>name,</a:t>
            </a:r>
          </a:p>
          <a:p>
            <a:pPr lvl="3">
              <a:buFont typeface="Arial" panose="020B0604020202020204" pitchFamily="34" charset="0"/>
              <a:buChar char="•"/>
            </a:pPr>
            <a:r>
              <a:rPr lang="en-CA" sz="1600" dirty="0" smtClean="0"/>
              <a:t>3+2 </a:t>
            </a:r>
            <a:r>
              <a:rPr lang="en-CA" sz="1600" dirty="0"/>
              <a:t>Program</a:t>
            </a:r>
            <a:r>
              <a:rPr lang="en-CA" sz="1600" dirty="0" smtClean="0"/>
              <a:t>,</a:t>
            </a:r>
          </a:p>
          <a:p>
            <a:pPr lvl="3">
              <a:buFont typeface="Arial" panose="020B0604020202020204" pitchFamily="34" charset="0"/>
              <a:buChar char="•"/>
            </a:pPr>
            <a:r>
              <a:rPr lang="en-CA" sz="1600" dirty="0" smtClean="0"/>
              <a:t>Application or student number  </a:t>
            </a:r>
            <a:endParaRPr lang="en-CA" sz="1600" dirty="0"/>
          </a:p>
          <a:p>
            <a:pPr marL="914400" lvl="2" indent="0">
              <a:buNone/>
            </a:pPr>
            <a:endParaRPr lang="en-CA" sz="1600" dirty="0"/>
          </a:p>
        </p:txBody>
      </p:sp>
    </p:spTree>
    <p:extLst>
      <p:ext uri="{BB962C8B-B14F-4D97-AF65-F5344CB8AC3E}">
        <p14:creationId xmlns:p14="http://schemas.microsoft.com/office/powerpoint/2010/main" val="3574646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8071" y="195899"/>
            <a:ext cx="7774632" cy="864096"/>
          </a:xfrm>
        </p:spPr>
        <p:txBody>
          <a:bodyPr/>
          <a:lstStyle/>
          <a:p>
            <a:pPr algn="ctr"/>
            <a:r>
              <a:rPr lang="en-CA" sz="2400" dirty="0" smtClean="0"/>
              <a:t>Your Graduate </a:t>
            </a:r>
            <a:r>
              <a:rPr lang="en-CA" sz="2400" dirty="0"/>
              <a:t>O</a:t>
            </a:r>
            <a:r>
              <a:rPr lang="en-CA" sz="2400" dirty="0" smtClean="0"/>
              <a:t>ffice Team </a:t>
            </a:r>
            <a:r>
              <a:rPr lang="en-CA" sz="1800" dirty="0" smtClean="0"/>
              <a:t>(STE 2024)</a:t>
            </a:r>
            <a:endParaRPr lang="en-CA" sz="1800" dirty="0"/>
          </a:p>
        </p:txBody>
      </p:sp>
      <p:sp>
        <p:nvSpPr>
          <p:cNvPr id="8" name="TextBox 7"/>
          <p:cNvSpPr txBox="1"/>
          <p:nvPr/>
        </p:nvSpPr>
        <p:spPr>
          <a:xfrm>
            <a:off x="578071" y="908720"/>
            <a:ext cx="38884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b="1" dirty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Academic Assistants</a:t>
            </a:r>
            <a:r>
              <a:rPr lang="en-CA" sz="1400" b="1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(Reception)</a:t>
            </a:r>
            <a:endParaRPr lang="en-CA" sz="1400" b="1" dirty="0">
              <a:solidFill>
                <a:schemeClr val="bg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CA" sz="11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Anne Bourbonnais</a:t>
            </a:r>
            <a:endParaRPr lang="en-CA" sz="11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CA" sz="1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Juliette </a:t>
            </a:r>
            <a:r>
              <a:rPr lang="en-CA" sz="11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Bouffard</a:t>
            </a:r>
            <a:endParaRPr lang="en-CA" sz="11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CA" sz="11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Chloé Lagacé</a:t>
            </a:r>
            <a:endParaRPr lang="en-CA" sz="11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CA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613-562-5800 x6146</a:t>
            </a:r>
          </a:p>
          <a:p>
            <a:endParaRPr lang="en-CA" sz="1100" dirty="0">
              <a:solidFill>
                <a:schemeClr val="accent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CA" sz="11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2" y="1941528"/>
            <a:ext cx="3888432" cy="3708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b="1" dirty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Student Experience Officer:</a:t>
            </a:r>
          </a:p>
          <a:p>
            <a:r>
              <a:rPr lang="en-CA" sz="11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TBD</a:t>
            </a:r>
            <a:endParaRPr lang="en-CA" sz="11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CA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613-562-5800 x4970</a:t>
            </a:r>
          </a:p>
          <a:p>
            <a:r>
              <a:rPr lang="en-CA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endParaRPr lang="en-CA" sz="1100" b="1" dirty="0">
              <a:solidFill>
                <a:srgbClr val="99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CA" sz="1400" b="1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Academic </a:t>
            </a:r>
            <a:r>
              <a:rPr lang="en-CA" sz="1400" b="1" dirty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Services Officer:</a:t>
            </a:r>
          </a:p>
          <a:p>
            <a:r>
              <a:rPr lang="en-CA" sz="1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Sylvie </a:t>
            </a:r>
            <a:r>
              <a:rPr lang="en-CA" sz="11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Chénier </a:t>
            </a:r>
            <a:r>
              <a:rPr lang="en-CA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(Enrolment)</a:t>
            </a:r>
            <a:endParaRPr lang="en-CA" sz="11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CA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613-562-5800 </a:t>
            </a:r>
            <a:r>
              <a:rPr lang="en-CA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x6802</a:t>
            </a:r>
          </a:p>
          <a:p>
            <a:r>
              <a:rPr lang="en-CA" sz="11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Nathalie Proulx </a:t>
            </a:r>
            <a:r>
              <a:rPr lang="en-CA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(Admission)</a:t>
            </a:r>
          </a:p>
          <a:p>
            <a:r>
              <a:rPr lang="en-CA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r>
              <a:rPr lang="en-CA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613-562-5800 x3848</a:t>
            </a:r>
            <a:endParaRPr lang="en-CA" sz="11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CA" sz="11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CA" sz="1400" b="1" dirty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Vice-Dean </a:t>
            </a:r>
            <a:r>
              <a:rPr lang="en-CA" sz="1400" b="1" dirty="0" err="1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Internatioanl</a:t>
            </a:r>
            <a:r>
              <a:rPr lang="en-CA" sz="1400" b="1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(Interim):</a:t>
            </a:r>
            <a:endParaRPr lang="en-CA" sz="1400" b="1" dirty="0">
              <a:solidFill>
                <a:schemeClr val="bg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CA" sz="1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Prof. </a:t>
            </a:r>
            <a:r>
              <a:rPr lang="en-CA" sz="11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Martin Bouchard</a:t>
            </a:r>
            <a:endParaRPr lang="en-CA" sz="11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CA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613-562-5800 </a:t>
            </a:r>
            <a:r>
              <a:rPr lang="en-CA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x 6190</a:t>
            </a:r>
            <a:endParaRPr lang="en-CA" sz="11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CA" sz="1100" b="1" dirty="0">
                <a:solidFill>
                  <a:srgbClr val="99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r>
              <a:rPr lang="en-CA" sz="1100" b="1" dirty="0" err="1" smtClean="0">
                <a:solidFill>
                  <a:srgbClr val="99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bouchm</a:t>
            </a:r>
            <a:r>
              <a:rPr lang="fr-CA" sz="1100" b="1" smtClean="0">
                <a:solidFill>
                  <a:srgbClr val="99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@uOttawa.ca</a:t>
            </a:r>
            <a:endParaRPr lang="fr-CA" sz="1100" b="1" dirty="0" smtClean="0">
              <a:solidFill>
                <a:srgbClr val="99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fr-CA" sz="1400" b="1" dirty="0" smtClean="0">
              <a:solidFill>
                <a:schemeClr val="bg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fr-CA" sz="1400" b="1" dirty="0" err="1" smtClean="0">
                <a:solidFill>
                  <a:schemeClr val="bg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Academic</a:t>
            </a:r>
            <a:r>
              <a:rPr lang="fr-CA" sz="1400" b="1" dirty="0" smtClean="0">
                <a:solidFill>
                  <a:schemeClr val="bg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Assistant: (International)</a:t>
            </a:r>
            <a:endParaRPr lang="fr-CA" sz="1400" b="1" dirty="0">
              <a:solidFill>
                <a:schemeClr val="bg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CA" sz="1100" b="1" dirty="0" smtClean="0">
                <a:solidFill>
                  <a:srgbClr val="0033C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Olga Golovachova</a:t>
            </a:r>
          </a:p>
          <a:p>
            <a:r>
              <a:rPr lang="en-CA" sz="1100" dirty="0">
                <a:solidFill>
                  <a:srgbClr val="0033C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r>
              <a:rPr lang="en-CA" sz="1100" dirty="0" smtClean="0">
                <a:solidFill>
                  <a:srgbClr val="0033C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613-562-5800 x 6508</a:t>
            </a:r>
          </a:p>
          <a:p>
            <a:r>
              <a:rPr lang="en-CA" sz="1100" dirty="0" smtClean="0">
                <a:solidFill>
                  <a:srgbClr val="0033C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r>
              <a:rPr lang="en-CA" sz="1100" b="1" dirty="0" smtClean="0">
                <a:solidFill>
                  <a:srgbClr val="0033C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ogolovac@uottawa.ca</a:t>
            </a:r>
          </a:p>
          <a:p>
            <a:endParaRPr lang="en-CA" sz="11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03091" y="910477"/>
            <a:ext cx="4440909" cy="410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b="1" dirty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Academic </a:t>
            </a:r>
            <a:r>
              <a:rPr lang="en-CA" sz="1400" b="1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Officers </a:t>
            </a:r>
            <a:r>
              <a:rPr lang="en-CA" sz="140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(Enrolment)</a:t>
            </a:r>
            <a:r>
              <a:rPr lang="en-CA" sz="1400" b="1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  <a:endParaRPr lang="en-CA" sz="1400" b="1" dirty="0">
              <a:solidFill>
                <a:schemeClr val="bg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CA" sz="1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Annik Dion </a:t>
            </a:r>
            <a:r>
              <a:rPr lang="en-CA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(BMG, CSI)</a:t>
            </a:r>
          </a:p>
          <a:p>
            <a:r>
              <a:rPr lang="en-CA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613-562-5800 x6700</a:t>
            </a:r>
          </a:p>
          <a:p>
            <a:r>
              <a:rPr lang="en-CA" sz="11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Yun-Juan </a:t>
            </a:r>
            <a:r>
              <a:rPr lang="en-CA" sz="1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Hu </a:t>
            </a:r>
            <a:r>
              <a:rPr lang="en-CA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(EMP</a:t>
            </a:r>
            <a:r>
              <a:rPr lang="en-CA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CA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EBT, SYS)</a:t>
            </a:r>
            <a:endParaRPr lang="en-CA" sz="11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CA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613-562-5800 </a:t>
            </a:r>
            <a:r>
              <a:rPr lang="en-CA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x5784</a:t>
            </a:r>
          </a:p>
          <a:p>
            <a:r>
              <a:rPr lang="en-CA" sz="11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Veronique Dupuis </a:t>
            </a:r>
            <a:r>
              <a:rPr lang="en-CA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(CVG, EVG)</a:t>
            </a:r>
          </a:p>
          <a:p>
            <a:r>
              <a:rPr lang="en-CA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r>
              <a:rPr lang="en-CA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613-562-5800 x3849</a:t>
            </a:r>
            <a:endParaRPr lang="en-CA" sz="11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CA" sz="11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Maria Bento </a:t>
            </a:r>
            <a:r>
              <a:rPr lang="en-CA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(ELG)</a:t>
            </a:r>
          </a:p>
          <a:p>
            <a:r>
              <a:rPr lang="en-CA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613-562-5800 x6212</a:t>
            </a:r>
          </a:p>
          <a:p>
            <a:r>
              <a:rPr lang="en-CA" sz="11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Lise Rousseau </a:t>
            </a:r>
            <a:r>
              <a:rPr lang="en-CA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(MCG, AMM, CHG)</a:t>
            </a:r>
            <a:endParaRPr lang="en-CA" sz="11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CA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613-562-5800 </a:t>
            </a:r>
            <a:r>
              <a:rPr lang="en-CA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x5834</a:t>
            </a:r>
            <a:endParaRPr lang="en-CA" sz="11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CA" sz="11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Philippe </a:t>
            </a:r>
            <a:r>
              <a:rPr lang="en-CA" sz="1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Jolette </a:t>
            </a:r>
            <a:r>
              <a:rPr lang="en-CA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(Thesis and Graduation Coordinator)</a:t>
            </a:r>
            <a:endParaRPr lang="en-CA" sz="11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CA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613-562-5800 </a:t>
            </a:r>
            <a:r>
              <a:rPr lang="en-CA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x5834</a:t>
            </a:r>
          </a:p>
          <a:p>
            <a:endParaRPr lang="en-CA" sz="11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CA" sz="1400" b="1" dirty="0">
                <a:solidFill>
                  <a:schemeClr val="bg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Academic Officers </a:t>
            </a:r>
            <a:r>
              <a:rPr lang="en-CA" sz="1400" dirty="0" smtClean="0">
                <a:solidFill>
                  <a:schemeClr val="bg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(Admission)</a:t>
            </a:r>
            <a:r>
              <a:rPr lang="en-CA" sz="1400" b="1" dirty="0" smtClean="0">
                <a:solidFill>
                  <a:schemeClr val="bg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</a:p>
          <a:p>
            <a:r>
              <a:rPr lang="en-CA" sz="1100" b="1" dirty="0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Chase Van Dusen</a:t>
            </a:r>
          </a:p>
          <a:p>
            <a:r>
              <a:rPr lang="en-CA" sz="1100" b="1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r>
              <a:rPr lang="en-CA" sz="1100" dirty="0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613-562-5800 x6189</a:t>
            </a:r>
          </a:p>
          <a:p>
            <a:r>
              <a:rPr lang="en-CA" sz="1100" b="1" dirty="0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Olivia</a:t>
            </a:r>
            <a:r>
              <a:rPr lang="fr-CA" sz="1100" b="1" dirty="0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CA" sz="1100" b="1" dirty="0" err="1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Nindukiyimana</a:t>
            </a:r>
            <a:endParaRPr lang="fr-CA" sz="1100" b="1" dirty="0" smtClean="0">
              <a:solidFill>
                <a:schemeClr val="accent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fr-CA" sz="110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r>
              <a:rPr lang="fr-CA" sz="1100" dirty="0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613-562-5800 x6426</a:t>
            </a:r>
          </a:p>
          <a:p>
            <a:r>
              <a:rPr lang="fr-CA" sz="1100" b="1" dirty="0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Murielle Brazeau</a:t>
            </a:r>
          </a:p>
          <a:p>
            <a:r>
              <a:rPr lang="fr-CA" sz="1100" dirty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r>
              <a:rPr lang="fr-CA" sz="1100" dirty="0" smtClean="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613-562-5800 x3781</a:t>
            </a:r>
            <a:endParaRPr lang="en-CA" sz="1100" dirty="0">
              <a:solidFill>
                <a:schemeClr val="accent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CA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703091" y="4754956"/>
            <a:ext cx="4572000" cy="81560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CA" sz="1400" b="1" dirty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Academic Administrator:</a:t>
            </a:r>
          </a:p>
          <a:p>
            <a:r>
              <a:rPr lang="en-CA" sz="1100" b="1" dirty="0">
                <a:solidFill>
                  <a:srgbClr val="0033C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Stéphane Drouin</a:t>
            </a:r>
          </a:p>
          <a:p>
            <a:r>
              <a:rPr lang="en-CA" sz="1100" dirty="0">
                <a:solidFill>
                  <a:srgbClr val="0033C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613-562-5800 x6719</a:t>
            </a:r>
          </a:p>
          <a:p>
            <a:r>
              <a:rPr lang="en-CA" sz="1100" b="1" dirty="0">
                <a:solidFill>
                  <a:srgbClr val="0033C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sdrouin@uOttawa.ca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67544" y="5493023"/>
            <a:ext cx="4572000" cy="81560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CA" sz="1400" b="1" dirty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Vice-Dean Graduate </a:t>
            </a:r>
            <a:r>
              <a:rPr lang="en-CA" sz="1400" b="1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Studies (Interim):</a:t>
            </a:r>
            <a:endParaRPr lang="en-CA" sz="1400" b="1" dirty="0">
              <a:solidFill>
                <a:schemeClr val="bg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CA" sz="1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Prof. </a:t>
            </a:r>
            <a:r>
              <a:rPr lang="en-CA" sz="11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Liam Peyton</a:t>
            </a:r>
            <a:endParaRPr lang="en-CA" sz="11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CA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613-562-5800 </a:t>
            </a:r>
            <a:r>
              <a:rPr lang="en-CA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x2122</a:t>
            </a:r>
            <a:endParaRPr lang="en-CA" sz="11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CA" sz="1100" b="1" dirty="0">
                <a:solidFill>
                  <a:srgbClr val="99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r>
              <a:rPr lang="fr-CA" sz="1100" b="1" dirty="0" smtClean="0">
                <a:solidFill>
                  <a:srgbClr val="99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lpeyton@uOttawa.ca</a:t>
            </a:r>
            <a:endParaRPr lang="fr-CA" sz="1200" b="1" dirty="0">
              <a:solidFill>
                <a:srgbClr val="99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561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7774632" cy="864096"/>
          </a:xfrm>
        </p:spPr>
        <p:txBody>
          <a:bodyPr/>
          <a:lstStyle/>
          <a:p>
            <a:pPr algn="ctr"/>
            <a:r>
              <a:rPr lang="en-CA" dirty="0" smtClean="0"/>
              <a:t>Directors of Graduate Programs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196752"/>
            <a:ext cx="7772400" cy="5112568"/>
          </a:xfrm>
        </p:spPr>
        <p:txBody>
          <a:bodyPr/>
          <a:lstStyle/>
          <a:p>
            <a:pPr marL="0" indent="0">
              <a:buNone/>
            </a:pPr>
            <a:r>
              <a:rPr lang="en-CA" altLang="en-US" sz="1200" b="1" dirty="0"/>
              <a:t>Biomedical Engineering</a:t>
            </a:r>
          </a:p>
          <a:p>
            <a:pPr marL="0" indent="0">
              <a:buNone/>
            </a:pPr>
            <a:r>
              <a:rPr lang="en-CA" altLang="en-US" sz="1100" dirty="0"/>
              <a:t>	Dr. Xudong Cao  CBY A337 x2097  </a:t>
            </a:r>
            <a:r>
              <a:rPr lang="en-CA" altLang="en-US" sz="1100" dirty="0" smtClean="0"/>
              <a:t>xcao@eng.uOttawa.ca</a:t>
            </a:r>
            <a:endParaRPr lang="en-CA" altLang="en-US" sz="1100" dirty="0"/>
          </a:p>
          <a:p>
            <a:pPr marL="0" indent="0">
              <a:buNone/>
            </a:pPr>
            <a:r>
              <a:rPr lang="en-CA" altLang="en-US" sz="1200" b="1" dirty="0"/>
              <a:t>Chemical Engineering</a:t>
            </a:r>
          </a:p>
          <a:p>
            <a:pPr marL="0" indent="0">
              <a:buNone/>
            </a:pPr>
            <a:r>
              <a:rPr lang="en-CA" altLang="en-US" sz="1100" dirty="0"/>
              <a:t>	Dr. Poupak Mehrani  CBY A407 x6098  </a:t>
            </a:r>
            <a:r>
              <a:rPr lang="en-CA" altLang="en-US" sz="1100" dirty="0" smtClean="0"/>
              <a:t>poupak.mehrani@uOttawa.ca</a:t>
            </a:r>
            <a:endParaRPr lang="en-CA" altLang="en-US" sz="1100" dirty="0"/>
          </a:p>
          <a:p>
            <a:pPr marL="0" indent="0">
              <a:buNone/>
            </a:pPr>
            <a:r>
              <a:rPr lang="en-CA" altLang="en-US" sz="1200" b="1" dirty="0"/>
              <a:t>Civil Engineering</a:t>
            </a:r>
          </a:p>
          <a:p>
            <a:pPr marL="0" indent="0">
              <a:buNone/>
            </a:pPr>
            <a:r>
              <a:rPr lang="en-CA" altLang="en-US" sz="1100" dirty="0"/>
              <a:t>	Dr. </a:t>
            </a:r>
            <a:r>
              <a:rPr lang="en-CA" altLang="en-US" sz="1100" dirty="0" smtClean="0"/>
              <a:t>Hassan Aoude  </a:t>
            </a:r>
            <a:r>
              <a:rPr lang="en-CA" altLang="en-US" sz="1100" dirty="0"/>
              <a:t>CBY A610  </a:t>
            </a:r>
            <a:r>
              <a:rPr lang="en-CA" altLang="en-US" sz="1100" dirty="0" smtClean="0"/>
              <a:t>x6914  haoude@uOttawa.ca</a:t>
            </a:r>
            <a:endParaRPr lang="en-CA" altLang="en-US" sz="1100" dirty="0"/>
          </a:p>
          <a:p>
            <a:pPr marL="0" indent="0">
              <a:buNone/>
            </a:pPr>
            <a:r>
              <a:rPr lang="en-CA" altLang="en-US" sz="1200" b="1" dirty="0"/>
              <a:t>Computer Science</a:t>
            </a:r>
          </a:p>
          <a:p>
            <a:pPr marL="0" indent="0">
              <a:buNone/>
            </a:pPr>
            <a:r>
              <a:rPr lang="en-CA" altLang="en-US" sz="1100" dirty="0"/>
              <a:t>	Dr. Paola Flocchini  STE 5064  x6582  </a:t>
            </a:r>
            <a:r>
              <a:rPr lang="en-US" altLang="en-US" sz="1100" dirty="0"/>
              <a:t>flocchin@eecs.uOttawa.ca</a:t>
            </a:r>
            <a:endParaRPr lang="en-CA" altLang="en-US" sz="1100" dirty="0"/>
          </a:p>
          <a:p>
            <a:pPr marL="0" indent="0">
              <a:buNone/>
            </a:pPr>
            <a:r>
              <a:rPr lang="en-CA" altLang="en-US" sz="1200" b="1" dirty="0"/>
              <a:t>Electrical</a:t>
            </a:r>
            <a:r>
              <a:rPr lang="fr-CA" altLang="en-US" sz="1200" b="1" dirty="0"/>
              <a:t> and Computer Engineering</a:t>
            </a:r>
            <a:endParaRPr lang="en-CA" altLang="en-US" sz="1200" b="1" dirty="0"/>
          </a:p>
          <a:p>
            <a:pPr marL="0" indent="0">
              <a:buNone/>
            </a:pPr>
            <a:r>
              <a:rPr lang="en-CA" altLang="en-US" sz="1100" dirty="0"/>
              <a:t>	Dr. </a:t>
            </a:r>
            <a:r>
              <a:rPr lang="en-CA" altLang="en-US" sz="1100" dirty="0" smtClean="0"/>
              <a:t>Karen </a:t>
            </a:r>
            <a:r>
              <a:rPr lang="en-CA" altLang="en-US" sz="1100" dirty="0" err="1" smtClean="0"/>
              <a:t>Hiinzer</a:t>
            </a:r>
            <a:r>
              <a:rPr lang="en-CA" altLang="en-US" sz="1100" dirty="0" smtClean="0"/>
              <a:t>  ARC 345  x2872  khinzer@uOttawa.ca </a:t>
            </a:r>
            <a:endParaRPr lang="en-CA" altLang="en-US" sz="1100" dirty="0"/>
          </a:p>
          <a:p>
            <a:pPr marL="0" indent="0">
              <a:buNone/>
            </a:pPr>
            <a:r>
              <a:rPr lang="en-CA" altLang="en-US" sz="1200" b="1" dirty="0"/>
              <a:t>Electronic Business Technologies</a:t>
            </a:r>
          </a:p>
          <a:p>
            <a:pPr marL="0" indent="0">
              <a:buNone/>
            </a:pPr>
            <a:r>
              <a:rPr lang="en-CA" altLang="en-US" sz="1100" dirty="0"/>
              <a:t>	Dr. Hussein Al Osman  STE 5005 x2152  halosman@uOttawa.ca</a:t>
            </a:r>
            <a:endParaRPr lang="en-US" altLang="en-US" sz="1100" u="sng" dirty="0"/>
          </a:p>
          <a:p>
            <a:pPr marL="0" indent="0">
              <a:buNone/>
            </a:pPr>
            <a:r>
              <a:rPr lang="en-CA" altLang="en-US" sz="1200" b="1" dirty="0"/>
              <a:t>Environmental</a:t>
            </a:r>
            <a:r>
              <a:rPr lang="fr-CA" altLang="en-US" sz="1200" b="1" dirty="0"/>
              <a:t> Engineering</a:t>
            </a:r>
            <a:endParaRPr lang="en-CA" altLang="en-US" sz="1200" b="1" dirty="0"/>
          </a:p>
          <a:p>
            <a:pPr marL="0" indent="0">
              <a:buNone/>
            </a:pPr>
            <a:r>
              <a:rPr lang="en-CA" altLang="en-US" sz="1100" dirty="0"/>
              <a:t>	Dr. </a:t>
            </a:r>
            <a:r>
              <a:rPr lang="en-CA" altLang="en-US" sz="1100" dirty="0" smtClean="0"/>
              <a:t>Robert </a:t>
            </a:r>
            <a:r>
              <a:rPr lang="en-CA" altLang="en-US" sz="1100" dirty="0" err="1" smtClean="0"/>
              <a:t>Delatolla</a:t>
            </a:r>
            <a:r>
              <a:rPr lang="en-CA" altLang="en-US" sz="1100" dirty="0" smtClean="0"/>
              <a:t>  </a:t>
            </a:r>
            <a:r>
              <a:rPr lang="en-CA" altLang="en-US" sz="1100" dirty="0"/>
              <a:t>CBY </a:t>
            </a:r>
            <a:r>
              <a:rPr lang="en-CA" altLang="en-US" sz="1100" dirty="0" smtClean="0"/>
              <a:t>A108 x2677  robert.delatolla@uOttawa.ca</a:t>
            </a:r>
            <a:endParaRPr lang="en-CA" altLang="en-US" sz="1100" dirty="0"/>
          </a:p>
          <a:p>
            <a:pPr marL="0" indent="0">
              <a:buNone/>
            </a:pPr>
            <a:r>
              <a:rPr lang="fr-CA" altLang="en-US" sz="1200" b="1" dirty="0"/>
              <a:t>Engineering Management</a:t>
            </a:r>
            <a:endParaRPr lang="en-CA" altLang="en-US" sz="1200" b="1" dirty="0"/>
          </a:p>
          <a:p>
            <a:pPr marL="0" indent="0">
              <a:buNone/>
            </a:pPr>
            <a:r>
              <a:rPr lang="en-CA" altLang="en-US" sz="1100" dirty="0"/>
              <a:t>	Dr. François Robitaille  CBY A209 x6127  </a:t>
            </a:r>
            <a:r>
              <a:rPr lang="en-US" altLang="en-US" sz="1100" dirty="0"/>
              <a:t>frobit@genie.uOttawa.ca </a:t>
            </a:r>
          </a:p>
          <a:p>
            <a:pPr marL="0" indent="0">
              <a:buNone/>
            </a:pPr>
            <a:r>
              <a:rPr lang="en-CA" altLang="en-US" sz="1200" b="1" dirty="0"/>
              <a:t>Mechanical Engineering</a:t>
            </a:r>
          </a:p>
          <a:p>
            <a:pPr marL="0" indent="0">
              <a:buNone/>
            </a:pPr>
            <a:r>
              <a:rPr lang="en-CA" altLang="en-US" sz="1100" dirty="0"/>
              <a:t>	Dr. Michel Nganbe CBY A215 x6272  mnganbe@uOttawa.ca</a:t>
            </a:r>
          </a:p>
          <a:p>
            <a:pPr marL="0" indent="0">
              <a:buNone/>
            </a:pPr>
            <a:r>
              <a:rPr lang="en-CA" altLang="en-US" sz="1200" b="1" dirty="0"/>
              <a:t>Systems</a:t>
            </a:r>
            <a:r>
              <a:rPr lang="fr-CA" altLang="en-US" sz="1200" b="1" dirty="0"/>
              <a:t> Science</a:t>
            </a:r>
            <a:endParaRPr lang="en-CA" altLang="en-US" sz="1200" b="1" dirty="0"/>
          </a:p>
          <a:p>
            <a:pPr marL="0" indent="0">
              <a:buNone/>
            </a:pPr>
            <a:r>
              <a:rPr lang="en-CA" altLang="en-US" sz="1100" dirty="0"/>
              <a:t>	Dr. Tet Yeap  STE 5025 X6219  tet@eecs.uOttawa.ca</a:t>
            </a:r>
          </a:p>
          <a:p>
            <a:pPr marL="0" indent="0">
              <a:buNone/>
            </a:pPr>
            <a:endParaRPr lang="en-CA" sz="1200" dirty="0"/>
          </a:p>
        </p:txBody>
      </p:sp>
    </p:spTree>
    <p:extLst>
      <p:ext uri="{BB962C8B-B14F-4D97-AF65-F5344CB8AC3E}">
        <p14:creationId xmlns:p14="http://schemas.microsoft.com/office/powerpoint/2010/main" val="292125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742745"/>
            <a:ext cx="7774632" cy="864096"/>
          </a:xfrm>
        </p:spPr>
        <p:txBody>
          <a:bodyPr/>
          <a:lstStyle/>
          <a:p>
            <a:r>
              <a:rPr lang="fr-CA" dirty="0" err="1" smtClean="0"/>
              <a:t>Student</a:t>
            </a:r>
            <a:r>
              <a:rPr lang="fr-CA" dirty="0" smtClean="0"/>
              <a:t> </a:t>
            </a:r>
            <a:r>
              <a:rPr lang="fr-CA" dirty="0" err="1" smtClean="0"/>
              <a:t>Experience</a:t>
            </a:r>
            <a:r>
              <a:rPr lang="fr-CA" dirty="0" smtClean="0"/>
              <a:t> </a:t>
            </a:r>
            <a:r>
              <a:rPr lang="fr-CA" dirty="0" err="1" smtClean="0"/>
              <a:t>Officer</a:t>
            </a:r>
            <a:endParaRPr lang="en-CA" b="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187624" y="1916832"/>
            <a:ext cx="5328592" cy="3528392"/>
          </a:xfrm>
        </p:spPr>
        <p:txBody>
          <a:bodyPr/>
          <a:lstStyle/>
          <a:p>
            <a:pPr marL="0" indent="0">
              <a:buNone/>
            </a:pPr>
            <a:r>
              <a:rPr lang="fr-CA" sz="1800" b="1" dirty="0" smtClean="0">
                <a:solidFill>
                  <a:schemeClr val="bg1">
                    <a:lumMod val="50000"/>
                  </a:schemeClr>
                </a:solidFill>
              </a:rPr>
              <a:t>TBD</a:t>
            </a:r>
            <a:endParaRPr lang="fr-CA" sz="18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fr-CA" sz="1600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fr-CA" sz="1600" dirty="0">
                <a:solidFill>
                  <a:schemeClr val="bg1">
                    <a:lumMod val="50000"/>
                  </a:schemeClr>
                </a:solidFill>
              </a:rPr>
              <a:t>613-562-5800 </a:t>
            </a:r>
            <a:r>
              <a:rPr lang="fr-CA" sz="1600" dirty="0" smtClean="0">
                <a:solidFill>
                  <a:schemeClr val="bg1">
                    <a:lumMod val="50000"/>
                  </a:schemeClr>
                </a:solidFill>
              </a:rPr>
              <a:t>x4970</a:t>
            </a:r>
          </a:p>
          <a:p>
            <a:pPr marL="0" indent="0">
              <a:buNone/>
            </a:pPr>
            <a:endParaRPr lang="fr-CA" sz="16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fr-CA" sz="1600" dirty="0" smtClean="0">
                <a:solidFill>
                  <a:schemeClr val="bg1">
                    <a:lumMod val="50000"/>
                  </a:schemeClr>
                </a:solidFill>
              </a:rPr>
              <a:t>Workshops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CA" sz="1600" dirty="0" smtClean="0">
                <a:solidFill>
                  <a:schemeClr val="bg1">
                    <a:lumMod val="50000"/>
                  </a:schemeClr>
                </a:solidFill>
              </a:rPr>
              <a:t>Lecture </a:t>
            </a:r>
            <a:r>
              <a:rPr lang="fr-CA" sz="1600" dirty="0" err="1" smtClean="0">
                <a:solidFill>
                  <a:schemeClr val="bg1">
                    <a:lumMod val="50000"/>
                  </a:schemeClr>
                </a:solidFill>
              </a:rPr>
              <a:t>Series</a:t>
            </a:r>
            <a:endParaRPr lang="fr-CA" sz="1600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fr-CA" sz="1600" dirty="0" smtClean="0">
                <a:solidFill>
                  <a:schemeClr val="bg1">
                    <a:lumMod val="50000"/>
                  </a:schemeClr>
                </a:solidFill>
              </a:rPr>
              <a:t>Pizza lunches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CA" sz="1600" dirty="0" err="1" smtClean="0">
                <a:solidFill>
                  <a:schemeClr val="bg1">
                    <a:lumMod val="50000"/>
                  </a:schemeClr>
                </a:solidFill>
              </a:rPr>
              <a:t>Designated</a:t>
            </a:r>
            <a:r>
              <a:rPr lang="fr-CA" sz="16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CA" sz="1600" dirty="0" err="1" smtClean="0">
                <a:solidFill>
                  <a:schemeClr val="bg1">
                    <a:lumMod val="50000"/>
                  </a:schemeClr>
                </a:solidFill>
              </a:rPr>
              <a:t>private</a:t>
            </a:r>
            <a:r>
              <a:rPr lang="fr-CA" sz="1600" dirty="0" smtClean="0">
                <a:solidFill>
                  <a:schemeClr val="bg1">
                    <a:lumMod val="50000"/>
                  </a:schemeClr>
                </a:solidFill>
              </a:rPr>
              <a:t> Office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CA" sz="1600" dirty="0" err="1" smtClean="0">
                <a:solidFill>
                  <a:schemeClr val="bg1">
                    <a:lumMod val="50000"/>
                  </a:schemeClr>
                </a:solidFill>
              </a:rPr>
              <a:t>Designated</a:t>
            </a:r>
            <a:r>
              <a:rPr lang="fr-CA" sz="16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CA" sz="1600" dirty="0" err="1" smtClean="0">
                <a:solidFill>
                  <a:schemeClr val="bg1">
                    <a:lumMod val="50000"/>
                  </a:schemeClr>
                </a:solidFill>
              </a:rPr>
              <a:t>space</a:t>
            </a:r>
            <a:r>
              <a:rPr lang="fr-CA" sz="1600" dirty="0" smtClean="0">
                <a:solidFill>
                  <a:schemeClr val="bg1">
                    <a:lumMod val="50000"/>
                  </a:schemeClr>
                </a:solidFill>
              </a:rPr>
              <a:t>\</a:t>
            </a:r>
            <a:r>
              <a:rPr lang="fr-CA" sz="1600" dirty="0" err="1" smtClean="0">
                <a:solidFill>
                  <a:schemeClr val="bg1">
                    <a:lumMod val="50000"/>
                  </a:schemeClr>
                </a:solidFill>
              </a:rPr>
              <a:t>lab</a:t>
            </a:r>
            <a:endParaRPr lang="fr-CA" sz="1600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fr-CA" sz="1600" dirty="0" smtClean="0">
                <a:solidFill>
                  <a:schemeClr val="bg1">
                    <a:lumMod val="50000"/>
                  </a:schemeClr>
                </a:solidFill>
              </a:rPr>
              <a:t>Help guide </a:t>
            </a:r>
            <a:r>
              <a:rPr lang="fr-CA" sz="1600" dirty="0" err="1" smtClean="0">
                <a:solidFill>
                  <a:schemeClr val="bg1">
                    <a:lumMod val="50000"/>
                  </a:schemeClr>
                </a:solidFill>
              </a:rPr>
              <a:t>MEng</a:t>
            </a:r>
            <a:r>
              <a:rPr lang="fr-CA" sz="16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CA" sz="1600" dirty="0" err="1" smtClean="0">
                <a:solidFill>
                  <a:schemeClr val="bg1">
                    <a:lumMod val="50000"/>
                  </a:schemeClr>
                </a:solidFill>
              </a:rPr>
              <a:t>Students</a:t>
            </a:r>
            <a:endParaRPr lang="fr-CA" sz="1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88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auto">
          <a:xfrm>
            <a:off x="412750" y="1916832"/>
            <a:ext cx="7772400" cy="792088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sz="2400">
              <a:latin typeface="Times" pitchFamily="-110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International Office</a:t>
            </a:r>
            <a:endParaRPr lang="en-CA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12750" y="1340768"/>
            <a:ext cx="7772400" cy="4464496"/>
          </a:xfrm>
        </p:spPr>
        <p:txBody>
          <a:bodyPr/>
          <a:lstStyle/>
          <a:p>
            <a:pPr marL="0" indent="0">
              <a:buNone/>
            </a:pPr>
            <a:r>
              <a:rPr lang="en-CA" b="1" dirty="0">
                <a:solidFill>
                  <a:schemeClr val="bg1">
                    <a:lumMod val="50000"/>
                  </a:schemeClr>
                </a:solidFill>
              </a:rPr>
              <a:t>i</a:t>
            </a:r>
            <a:r>
              <a:rPr lang="en-CA" b="1" dirty="0" smtClean="0">
                <a:solidFill>
                  <a:schemeClr val="bg1">
                    <a:lumMod val="50000"/>
                  </a:schemeClr>
                </a:solidFill>
              </a:rPr>
              <a:t>nternational.uOttawa.ca</a:t>
            </a:r>
          </a:p>
          <a:p>
            <a:pPr marL="0" indent="0">
              <a:spcBef>
                <a:spcPct val="0"/>
              </a:spcBef>
              <a:buNone/>
              <a:defRPr/>
            </a:pPr>
            <a:endParaRPr lang="en-CA" altLang="en-US" sz="1600" b="1" dirty="0">
              <a:solidFill>
                <a:schemeClr val="bg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spcBef>
                <a:spcPct val="0"/>
              </a:spcBef>
              <a:buNone/>
              <a:defRPr/>
            </a:pPr>
            <a:r>
              <a:rPr lang="en-CA" altLang="en-US" sz="1600" dirty="0">
                <a:solidFill>
                  <a:srgbClr val="22222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international Office offers advice and support to students, faculty and staff, from uOttawa and international institutions, on all aspects of international engagement.</a:t>
            </a:r>
          </a:p>
          <a:p>
            <a:pPr marL="0" indent="0">
              <a:spcBef>
                <a:spcPct val="0"/>
              </a:spcBef>
              <a:buNone/>
              <a:defRPr/>
            </a:pPr>
            <a:endParaRPr lang="en-CA" altLang="en-US" sz="1600" b="1" dirty="0">
              <a:solidFill>
                <a:schemeClr val="bg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spcBef>
                <a:spcPct val="0"/>
              </a:spcBef>
              <a:buNone/>
              <a:defRPr/>
            </a:pPr>
            <a:r>
              <a:rPr lang="en-CA" altLang="en-US" dirty="0" smtClean="0">
                <a:solidFill>
                  <a:srgbClr val="22222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International Student Mentors are available at the International Student Success Centre (ISSC) to answer questions regarding:</a:t>
            </a:r>
          </a:p>
          <a:p>
            <a:pPr marL="1085850" lvl="1" indent="-342900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CA" altLang="en-US" dirty="0" smtClean="0">
                <a:solidFill>
                  <a:srgbClr val="22222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Canadian culture</a:t>
            </a:r>
          </a:p>
          <a:p>
            <a:pPr marL="1085850" lvl="1" indent="-342900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CA" altLang="en-US" dirty="0" smtClean="0">
                <a:solidFill>
                  <a:srgbClr val="22222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Academic life</a:t>
            </a:r>
          </a:p>
          <a:p>
            <a:pPr marL="1085850" lvl="1" indent="-342900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CA" altLang="en-US" dirty="0" smtClean="0">
                <a:solidFill>
                  <a:srgbClr val="22222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Learning strategies</a:t>
            </a:r>
          </a:p>
          <a:p>
            <a:pPr marL="1085850" lvl="1" indent="-342900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CA" altLang="en-US" dirty="0" smtClean="0">
                <a:solidFill>
                  <a:srgbClr val="22222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Other challenges you might face.</a:t>
            </a:r>
          </a:p>
          <a:p>
            <a:pPr marL="0" indent="0">
              <a:buNone/>
            </a:pPr>
            <a:endParaRPr lang="en-CA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736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err="1" smtClean="0"/>
              <a:t>Student</a:t>
            </a:r>
            <a:r>
              <a:rPr lang="fr-CA" dirty="0" smtClean="0"/>
              <a:t> </a:t>
            </a:r>
            <a:r>
              <a:rPr lang="fr-CA" dirty="0" err="1" smtClean="0"/>
              <a:t>Academic</a:t>
            </a:r>
            <a:r>
              <a:rPr lang="fr-CA" dirty="0" smtClean="0"/>
              <a:t> </a:t>
            </a:r>
            <a:r>
              <a:rPr lang="fr-CA" dirty="0" err="1" smtClean="0"/>
              <a:t>Success</a:t>
            </a:r>
            <a:r>
              <a:rPr lang="fr-CA" dirty="0" smtClean="0"/>
              <a:t> Services </a:t>
            </a:r>
            <a:r>
              <a:rPr lang="fr-CA" sz="2400" b="0" dirty="0" smtClean="0"/>
              <a:t>(SASS)</a:t>
            </a:r>
            <a:endParaRPr lang="en-US" sz="24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spcBef>
                <a:spcPct val="0"/>
              </a:spcBef>
              <a:buFontTx/>
              <a:buChar char="•"/>
              <a:defRPr/>
            </a:pPr>
            <a:r>
              <a:rPr lang="en-CA" altLang="en-US" sz="1800" dirty="0" smtClean="0">
                <a:solidFill>
                  <a:srgbClr val="22222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SASS is a free network of services and programs designed to give you the tools and information you need to succeed.</a:t>
            </a:r>
          </a:p>
          <a:p>
            <a:pPr marL="0" lvl="1" indent="0">
              <a:spcBef>
                <a:spcPct val="0"/>
              </a:spcBef>
              <a:buNone/>
              <a:defRPr/>
            </a:pPr>
            <a:endParaRPr lang="en-CA" altLang="en-US" sz="1800" dirty="0" smtClean="0">
              <a:solidFill>
                <a:srgbClr val="22222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lvl="1" indent="-342900">
              <a:spcBef>
                <a:spcPct val="0"/>
              </a:spcBef>
              <a:buFontTx/>
              <a:buChar char="•"/>
              <a:defRPr/>
            </a:pPr>
            <a:r>
              <a:rPr lang="en-CA" altLang="en-US" sz="1800" dirty="0" smtClean="0">
                <a:solidFill>
                  <a:srgbClr val="22222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Getting </a:t>
            </a:r>
            <a:r>
              <a:rPr lang="en-CA" altLang="en-US" sz="1800" dirty="0">
                <a:solidFill>
                  <a:srgbClr val="22222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help from Student Academic Success Service:    </a:t>
            </a:r>
            <a:endParaRPr lang="en-CA" altLang="en-US" sz="1800" dirty="0" smtClean="0">
              <a:solidFill>
                <a:srgbClr val="22222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lvl="1" indent="-342900">
              <a:spcBef>
                <a:spcPct val="0"/>
              </a:spcBef>
              <a:buFontTx/>
              <a:buChar char="•"/>
              <a:defRPr/>
            </a:pPr>
            <a:endParaRPr lang="en-CA" sz="1800" b="1" dirty="0">
              <a:solidFill>
                <a:srgbClr val="22222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00050" lvl="2" indent="0">
              <a:spcBef>
                <a:spcPct val="0"/>
              </a:spcBef>
              <a:buNone/>
              <a:defRPr/>
            </a:pPr>
            <a:r>
              <a:rPr lang="en-CA" sz="1800" b="1" dirty="0" smtClean="0">
                <a:solidFill>
                  <a:schemeClr val="bg1">
                    <a:lumMod val="50000"/>
                  </a:schemeClr>
                </a:solidFill>
              </a:rPr>
              <a:t>http</a:t>
            </a:r>
            <a:r>
              <a:rPr lang="en-CA" sz="1800" b="1" dirty="0">
                <a:solidFill>
                  <a:schemeClr val="bg1">
                    <a:lumMod val="50000"/>
                  </a:schemeClr>
                </a:solidFill>
              </a:rPr>
              <a:t>://</a:t>
            </a:r>
            <a:r>
              <a:rPr lang="en-CA" sz="1800" b="1" dirty="0" smtClean="0">
                <a:solidFill>
                  <a:schemeClr val="bg1">
                    <a:lumMod val="50000"/>
                  </a:schemeClr>
                </a:solidFill>
              </a:rPr>
              <a:t>sass.uottawa.ca/en </a:t>
            </a:r>
          </a:p>
          <a:p>
            <a:pPr marL="0" lvl="1" indent="0">
              <a:spcBef>
                <a:spcPct val="0"/>
              </a:spcBef>
              <a:buNone/>
              <a:defRPr/>
            </a:pPr>
            <a:endParaRPr lang="en-CA" sz="1800" b="1" dirty="0">
              <a:solidFill>
                <a:schemeClr val="bg1">
                  <a:lumMod val="50000"/>
                </a:schemeClr>
              </a:solidFill>
            </a:endParaRPr>
          </a:p>
          <a:p>
            <a:pPr marL="342900" lvl="1" indent="-342900">
              <a:spcBef>
                <a:spcPct val="0"/>
              </a:spcBef>
              <a:buFontTx/>
              <a:buChar char="•"/>
              <a:defRPr/>
            </a:pPr>
            <a:r>
              <a:rPr lang="en-CA" altLang="en-US" sz="1800" dirty="0" smtClean="0">
                <a:solidFill>
                  <a:srgbClr val="22222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They </a:t>
            </a:r>
            <a:r>
              <a:rPr lang="en-CA" altLang="en-US" sz="1800" dirty="0">
                <a:solidFill>
                  <a:srgbClr val="22222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offer counseling, mentoring, </a:t>
            </a:r>
            <a:r>
              <a:rPr lang="en-CA" altLang="en-US" sz="1800" dirty="0" smtClean="0">
                <a:solidFill>
                  <a:srgbClr val="22222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exam services for accommodations, and </a:t>
            </a:r>
            <a:r>
              <a:rPr lang="en-CA" altLang="en-US" sz="1800" dirty="0">
                <a:solidFill>
                  <a:srgbClr val="22222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access to students in need, for free!</a:t>
            </a:r>
          </a:p>
          <a:p>
            <a:endParaRPr lang="fr-CA" dirty="0" smtClean="0"/>
          </a:p>
        </p:txBody>
      </p:sp>
    </p:spTree>
    <p:extLst>
      <p:ext uri="{BB962C8B-B14F-4D97-AF65-F5344CB8AC3E}">
        <p14:creationId xmlns:p14="http://schemas.microsoft.com/office/powerpoint/2010/main" val="829158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7774632" cy="864096"/>
          </a:xfrm>
        </p:spPr>
        <p:txBody>
          <a:bodyPr/>
          <a:lstStyle/>
          <a:p>
            <a:r>
              <a:rPr lang="fr-CA" dirty="0" smtClean="0"/>
              <a:t>Academic </a:t>
            </a:r>
            <a:r>
              <a:rPr lang="en-CA" dirty="0" smtClean="0"/>
              <a:t>Administrator</a:t>
            </a:r>
            <a:r>
              <a:rPr lang="fr-CA" dirty="0" smtClean="0"/>
              <a:t> </a:t>
            </a:r>
            <a:br>
              <a:rPr lang="fr-CA" dirty="0" smtClean="0"/>
            </a:br>
            <a:r>
              <a:rPr lang="fr-CA" b="0" dirty="0" smtClean="0"/>
              <a:t>(Graduate Studies)</a:t>
            </a:r>
            <a:endParaRPr lang="en-CA" b="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215083" y="2020219"/>
            <a:ext cx="5328592" cy="1656184"/>
          </a:xfrm>
        </p:spPr>
        <p:txBody>
          <a:bodyPr/>
          <a:lstStyle/>
          <a:p>
            <a:pPr marL="0" indent="0">
              <a:buNone/>
            </a:pPr>
            <a:r>
              <a:rPr lang="fr-CA" b="1" dirty="0">
                <a:solidFill>
                  <a:schemeClr val="bg1">
                    <a:lumMod val="50000"/>
                  </a:schemeClr>
                </a:solidFill>
              </a:rPr>
              <a:t>Stéphane </a:t>
            </a:r>
            <a:r>
              <a:rPr lang="fr-CA" b="1" dirty="0" smtClean="0">
                <a:solidFill>
                  <a:schemeClr val="bg1">
                    <a:lumMod val="50000"/>
                  </a:schemeClr>
                </a:solidFill>
              </a:rPr>
              <a:t>Drouin</a:t>
            </a:r>
          </a:p>
          <a:p>
            <a:pPr marL="0" indent="0">
              <a:buNone/>
            </a:pPr>
            <a:endParaRPr lang="fr-CA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fr-CA" b="1" dirty="0">
                <a:solidFill>
                  <a:schemeClr val="bg1">
                    <a:lumMod val="50000"/>
                  </a:schemeClr>
                </a:solidFill>
              </a:rPr>
              <a:t>613-562-5800 </a:t>
            </a:r>
            <a:r>
              <a:rPr lang="fr-CA" b="1" dirty="0" smtClean="0">
                <a:solidFill>
                  <a:schemeClr val="bg1">
                    <a:lumMod val="50000"/>
                  </a:schemeClr>
                </a:solidFill>
              </a:rPr>
              <a:t>x6719</a:t>
            </a:r>
          </a:p>
          <a:p>
            <a:pPr marL="0" indent="0">
              <a:buNone/>
            </a:pPr>
            <a:endParaRPr lang="fr-CA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fr-CA" b="1" dirty="0">
                <a:solidFill>
                  <a:schemeClr val="bg1">
                    <a:lumMod val="50000"/>
                  </a:schemeClr>
                </a:solidFill>
              </a:rPr>
              <a:t>sdrouin@uOttawa.ca</a:t>
            </a: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10" y="1771403"/>
            <a:ext cx="2143125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5447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Application </a:t>
            </a:r>
            <a:r>
              <a:rPr lang="fr-CA" dirty="0" err="1" smtClean="0"/>
              <a:t>process</a:t>
            </a:r>
            <a:r>
              <a:rPr lang="fr-CA" dirty="0" smtClean="0"/>
              <a:t/>
            </a:r>
            <a:br>
              <a:rPr lang="fr-CA" dirty="0" smtClean="0"/>
            </a:b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412776"/>
            <a:ext cx="8568952" cy="4464496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CA" sz="1600" b="1" dirty="0" smtClean="0">
                <a:solidFill>
                  <a:schemeClr val="bg1">
                    <a:lumMod val="50000"/>
                  </a:schemeClr>
                </a:solidFill>
              </a:rPr>
              <a:t>Eligibility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CA" sz="1600" b="1" dirty="0" smtClean="0">
                <a:solidFill>
                  <a:schemeClr val="bg1">
                    <a:lumMod val="50000"/>
                  </a:schemeClr>
                </a:solidFill>
              </a:rPr>
              <a:t>Language requirements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CA" sz="1600" b="1" dirty="0" smtClean="0">
                <a:solidFill>
                  <a:schemeClr val="bg1">
                    <a:lumMod val="50000"/>
                  </a:schemeClr>
                </a:solidFill>
              </a:rPr>
              <a:t>Documents Required for Admission</a:t>
            </a:r>
          </a:p>
          <a:p>
            <a:pPr marL="0" indent="0">
              <a:buNone/>
            </a:pPr>
            <a:endParaRPr lang="en-CA" sz="1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fr-CA" sz="16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CA" altLang="en-US" sz="1800" b="1" dirty="0" smtClean="0">
                <a:latin typeface="Helvetica" pitchFamily="34" charset="0"/>
              </a:rPr>
              <a:t>Our Programs in great detail: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endParaRPr lang="en-CA" altLang="en-US" sz="1600" dirty="0" smtClean="0">
              <a:solidFill>
                <a:schemeClr val="accent2"/>
              </a:solidFill>
              <a:latin typeface="Helvetica" pitchFamily="34" charset="0"/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CA" altLang="en-US" sz="1600" dirty="0" smtClean="0">
                <a:solidFill>
                  <a:srgbClr val="002060"/>
                </a:solidFill>
                <a:latin typeface="Helvetica" pitchFamily="34" charset="0"/>
              </a:rPr>
              <a:t>http</a:t>
            </a:r>
            <a:r>
              <a:rPr lang="en-CA" altLang="en-US" sz="1600" dirty="0">
                <a:solidFill>
                  <a:srgbClr val="002060"/>
                </a:solidFill>
                <a:latin typeface="Helvetica" pitchFamily="34" charset="0"/>
              </a:rPr>
              <a:t>://catalogue.uottawa.ca/en/programs/#filter=.filter_20&amp;.filter_24&amp;.</a:t>
            </a:r>
            <a:r>
              <a:rPr lang="en-CA" altLang="en-US" sz="1600" dirty="0" smtClean="0">
                <a:solidFill>
                  <a:srgbClr val="002060"/>
                </a:solidFill>
                <a:latin typeface="Helvetica" pitchFamily="34" charset="0"/>
              </a:rPr>
              <a:t>filter_30</a:t>
            </a:r>
          </a:p>
          <a:p>
            <a:pPr lvl="1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en-CA" altLang="en-US" sz="1600" dirty="0" smtClean="0">
              <a:latin typeface="Helvetica" pitchFamily="34" charset="0"/>
            </a:endParaRPr>
          </a:p>
          <a:p>
            <a:pPr lvl="1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en-CA" altLang="en-US" sz="1600" dirty="0">
              <a:latin typeface="Helvetica" pitchFamily="34" charset="0"/>
            </a:endParaRPr>
          </a:p>
          <a:p>
            <a:pPr marL="0" indent="0">
              <a:buNone/>
            </a:pPr>
            <a:r>
              <a:rPr lang="en-CA" sz="1800" b="1" dirty="0" smtClean="0">
                <a:solidFill>
                  <a:schemeClr val="bg1">
                    <a:lumMod val="50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Apply Now link:</a:t>
            </a:r>
          </a:p>
          <a:p>
            <a:pPr marL="0" indent="0">
              <a:buNone/>
            </a:pPr>
            <a:endParaRPr lang="en-CA" sz="16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CA" sz="1400" b="1" dirty="0" smtClean="0">
                <a:solidFill>
                  <a:srgbClr val="002060"/>
                </a:solidFill>
              </a:rPr>
              <a:t>http</a:t>
            </a:r>
            <a:r>
              <a:rPr lang="en-CA" sz="1400" b="1" dirty="0">
                <a:solidFill>
                  <a:srgbClr val="002060"/>
                </a:solidFill>
              </a:rPr>
              <a:t>://</a:t>
            </a:r>
            <a:r>
              <a:rPr lang="en-CA" sz="1400" b="1" dirty="0" smtClean="0">
                <a:solidFill>
                  <a:srgbClr val="002060"/>
                </a:solidFill>
              </a:rPr>
              <a:t>www.uottawa.ca/graduate-studies/programs-admission/apply#apply-now</a:t>
            </a:r>
          </a:p>
          <a:p>
            <a:pPr marL="0" indent="0">
              <a:buNone/>
            </a:pPr>
            <a:endParaRPr lang="en-CA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102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Application </a:t>
            </a:r>
            <a:r>
              <a:rPr lang="fr-CA" dirty="0" err="1" smtClean="0"/>
              <a:t>process</a:t>
            </a:r>
            <a:r>
              <a:rPr lang="fr-CA" dirty="0" smtClean="0"/>
              <a:t/>
            </a:r>
            <a:br>
              <a:rPr lang="fr-CA" dirty="0" smtClean="0"/>
            </a:b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412776"/>
            <a:ext cx="8280920" cy="4464496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CA" dirty="0" smtClean="0">
                <a:solidFill>
                  <a:srgbClr val="002060"/>
                </a:solidFill>
              </a:rPr>
              <a:t>Language requirements:</a:t>
            </a:r>
          </a:p>
          <a:p>
            <a:pPr>
              <a:buFont typeface="Arial" panose="020B0604020202020204" pitchFamily="34" charset="0"/>
              <a:buChar char="•"/>
            </a:pPr>
            <a:endParaRPr lang="en-CA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914400" lvl="2" indent="0">
              <a:buNone/>
            </a:pPr>
            <a:r>
              <a:rPr lang="en-CA" sz="1600" u="sng" dirty="0"/>
              <a:t>Language tests recognized by the University of Ottawa</a:t>
            </a:r>
            <a:r>
              <a:rPr lang="en-CA" sz="1600" u="sng" dirty="0" smtClean="0"/>
              <a:t>:</a:t>
            </a:r>
          </a:p>
          <a:p>
            <a:pPr marL="914400" lvl="2" indent="0">
              <a:buNone/>
            </a:pPr>
            <a:endParaRPr lang="en-CA" sz="1600" dirty="0"/>
          </a:p>
          <a:p>
            <a:pPr lvl="2"/>
            <a:r>
              <a:rPr lang="en-CA" sz="1600" dirty="0"/>
              <a:t>TOEFL: 570 (Paper-based) or 88-89 (Internet-based); or</a:t>
            </a:r>
          </a:p>
          <a:p>
            <a:pPr lvl="2"/>
            <a:r>
              <a:rPr lang="en-CA" sz="1600" dirty="0"/>
              <a:t>IELTS: Overall 6.5 – Individual 6.0 (Paper-based or Internet-based); or</a:t>
            </a:r>
          </a:p>
          <a:p>
            <a:pPr lvl="2"/>
            <a:r>
              <a:rPr lang="en-CA" sz="1600" dirty="0"/>
              <a:t>An equivalent </a:t>
            </a:r>
            <a:r>
              <a:rPr lang="en-CA" sz="1600" dirty="0">
                <a:solidFill>
                  <a:schemeClr val="accent4"/>
                </a:solidFill>
              </a:rPr>
              <a:t>language </a:t>
            </a:r>
            <a:r>
              <a:rPr lang="en-CA" sz="1600" dirty="0"/>
              <a:t>test.</a:t>
            </a:r>
          </a:p>
          <a:p>
            <a:pPr lvl="3"/>
            <a:endParaRPr lang="en-CA" sz="1600" dirty="0" smtClean="0"/>
          </a:p>
          <a:p>
            <a:pPr lvl="3"/>
            <a:r>
              <a:rPr lang="en-CA" sz="1600" dirty="0" smtClean="0"/>
              <a:t>Note</a:t>
            </a:r>
            <a:r>
              <a:rPr lang="en-CA" sz="1600" dirty="0"/>
              <a:t>: Candidates are responsible for any fees associated with the language tests.</a:t>
            </a:r>
          </a:p>
          <a:p>
            <a:pPr marL="0" indent="0">
              <a:buNone/>
            </a:pPr>
            <a:endParaRPr lang="fr-CA" sz="16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fr-CA" sz="16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CA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04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2750" y="692696"/>
            <a:ext cx="7774632" cy="288032"/>
          </a:xfrm>
        </p:spPr>
        <p:txBody>
          <a:bodyPr/>
          <a:lstStyle/>
          <a:p>
            <a:r>
              <a:rPr lang="fr-CA" dirty="0" smtClean="0"/>
              <a:t>Application </a:t>
            </a:r>
            <a:r>
              <a:rPr lang="fr-CA" dirty="0" err="1" smtClean="0"/>
              <a:t>process</a:t>
            </a:r>
            <a:r>
              <a:rPr lang="fr-CA" dirty="0" smtClean="0"/>
              <a:t/>
            </a:r>
            <a:br>
              <a:rPr lang="fr-CA" dirty="0" smtClean="0"/>
            </a:b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908720"/>
            <a:ext cx="9036496" cy="4968552"/>
          </a:xfrm>
        </p:spPr>
        <p:txBody>
          <a:bodyPr/>
          <a:lstStyle/>
          <a:p>
            <a:pPr marL="0" indent="0">
              <a:buNone/>
            </a:pPr>
            <a:r>
              <a:rPr lang="en-CA" sz="1600" b="1" dirty="0" smtClean="0">
                <a:solidFill>
                  <a:srgbClr val="002060"/>
                </a:solidFill>
              </a:rPr>
              <a:t>Documents Required for Admission</a:t>
            </a:r>
          </a:p>
          <a:p>
            <a:pPr marL="0" indent="0">
              <a:buNone/>
            </a:pPr>
            <a:endParaRPr lang="en-CA" sz="1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CA" sz="1200" dirty="0" smtClean="0"/>
              <a:t>A </a:t>
            </a:r>
            <a:r>
              <a:rPr lang="en-CA" sz="1200" b="1" i="1" dirty="0"/>
              <a:t>Resume</a:t>
            </a:r>
            <a:r>
              <a:rPr lang="en-CA" sz="1200" dirty="0"/>
              <a:t>;</a:t>
            </a:r>
          </a:p>
          <a:p>
            <a:r>
              <a:rPr lang="en-CA" sz="1200" dirty="0"/>
              <a:t>A </a:t>
            </a:r>
            <a:r>
              <a:rPr lang="en-CA" sz="1200" b="1" i="1" dirty="0"/>
              <a:t>Letter of Intent </a:t>
            </a:r>
            <a:r>
              <a:rPr lang="en-CA" sz="1200" i="1" dirty="0"/>
              <a:t>(Letter outlining your professional goals and proposed research area);</a:t>
            </a:r>
          </a:p>
          <a:p>
            <a:r>
              <a:rPr lang="en-CA" sz="1200" b="1" i="1" dirty="0"/>
              <a:t>Two</a:t>
            </a:r>
            <a:r>
              <a:rPr lang="en-CA" sz="1200" dirty="0"/>
              <a:t> confidential </a:t>
            </a:r>
            <a:r>
              <a:rPr lang="en-CA" sz="1200" b="1" i="1" dirty="0"/>
              <a:t>Letters of Recommendation </a:t>
            </a:r>
            <a:r>
              <a:rPr lang="en-CA" sz="1200" dirty="0"/>
              <a:t>from professors who have known the applicant and are familiar with their work;</a:t>
            </a:r>
          </a:p>
          <a:p>
            <a:pPr lvl="1"/>
            <a:r>
              <a:rPr lang="en-CA" sz="1200" dirty="0"/>
              <a:t>You are strongly encouraged to contact your referee(s) prior to submitting your application in order to confirm their email address and their availability to complete your letter of recommendation;</a:t>
            </a:r>
          </a:p>
          <a:p>
            <a:r>
              <a:rPr lang="en-CA" sz="1200" b="1" i="1" dirty="0"/>
              <a:t>Transcripts</a:t>
            </a:r>
            <a:r>
              <a:rPr lang="en-CA" sz="1200" dirty="0"/>
              <a:t> from </a:t>
            </a:r>
            <a:r>
              <a:rPr lang="en-CA" sz="1200" i="1" dirty="0"/>
              <a:t>all universities</a:t>
            </a:r>
            <a:r>
              <a:rPr lang="en-CA" sz="1200" dirty="0"/>
              <a:t> attended:</a:t>
            </a:r>
          </a:p>
          <a:p>
            <a:pPr lvl="1"/>
            <a:r>
              <a:rPr lang="en-CA" sz="1200" dirty="0"/>
              <a:t>You must submit official transcripts from all the universities you have attended </a:t>
            </a:r>
            <a:r>
              <a:rPr lang="en-CA" sz="1200" i="1" dirty="0"/>
              <a:t>(w/ grading scales)</a:t>
            </a:r>
            <a:r>
              <a:rPr lang="en-CA" sz="1200" dirty="0"/>
              <a:t>;</a:t>
            </a:r>
          </a:p>
          <a:p>
            <a:pPr lvl="1"/>
            <a:r>
              <a:rPr lang="en-CA" sz="1200" dirty="0"/>
              <a:t>This applies to all courses and programs at any university you attended, including regular programs (completed or not), exchanges, letters of permission, online or correspondence courses, courses taken as a special student or visiting student, etc.;</a:t>
            </a:r>
          </a:p>
          <a:p>
            <a:pPr lvl="1"/>
            <a:r>
              <a:rPr lang="en-CA" sz="1200" dirty="0"/>
              <a:t>If the transcript and degree certificate are not in English or French, a certified translation (signed and stamped/sealed) must be submitted.;</a:t>
            </a:r>
          </a:p>
          <a:p>
            <a:r>
              <a:rPr lang="en-CA" sz="1200" dirty="0"/>
              <a:t>The </a:t>
            </a:r>
            <a:r>
              <a:rPr lang="en-CA" sz="1200" b="1" i="1" dirty="0"/>
              <a:t>Preference Form</a:t>
            </a:r>
            <a:r>
              <a:rPr lang="en-CA" sz="1200" dirty="0"/>
              <a:t>;</a:t>
            </a:r>
          </a:p>
          <a:p>
            <a:pPr marL="0" indent="0">
              <a:buNone/>
            </a:pPr>
            <a:endParaRPr lang="en-CA" sz="1200" dirty="0"/>
          </a:p>
          <a:p>
            <a:pPr marL="0" indent="0">
              <a:buNone/>
            </a:pPr>
            <a:r>
              <a:rPr lang="en-CA" sz="1200" i="1" u="sng" dirty="0"/>
              <a:t>Additional Notes:</a:t>
            </a:r>
          </a:p>
          <a:p>
            <a:pPr marL="0" indent="0">
              <a:buNone/>
            </a:pPr>
            <a:endParaRPr lang="en-CA" sz="1200" i="1" u="sng" dirty="0"/>
          </a:p>
          <a:p>
            <a:r>
              <a:rPr lang="en-CA" sz="1200" dirty="0"/>
              <a:t>*Documents that are not required for admission will not be consulted, conserved or returned to the student. These documents will be destroyed according to our administrative procedures.</a:t>
            </a:r>
          </a:p>
          <a:p>
            <a:r>
              <a:rPr lang="en-CA" sz="1200" dirty="0"/>
              <a:t>Some programs may require additional documents.</a:t>
            </a:r>
          </a:p>
          <a:p>
            <a:r>
              <a:rPr lang="en-CA" sz="1200" dirty="0"/>
              <a:t>* All required documents are to be submitted electronically via email ONLY.  Exception is made for the official final transcript and diploma.</a:t>
            </a:r>
          </a:p>
          <a:p>
            <a:pPr>
              <a:buFont typeface="Arial" panose="020B0604020202020204" pitchFamily="34" charset="0"/>
              <a:buChar char="•"/>
            </a:pPr>
            <a:endParaRPr lang="fr-CA" sz="16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fr-CA" sz="16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endParaRPr lang="fr-CA" sz="16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fr-CA" sz="16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fr-CA" sz="16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fr-CA" sz="16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fr-CA" sz="16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fr-CA" sz="16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endParaRPr lang="en-US" altLang="en-US" sz="1600" b="1" dirty="0">
              <a:solidFill>
                <a:srgbClr val="222222"/>
              </a:solidFill>
              <a:latin typeface="Helvetica" pitchFamily="34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1800" b="1" dirty="0">
                <a:solidFill>
                  <a:srgbClr val="222222"/>
                </a:solidFill>
                <a:latin typeface="Helvetica" pitchFamily="34" charset="0"/>
                <a:cs typeface="Times New Roman" pitchFamily="18" charset="0"/>
              </a:rPr>
              <a:t>	</a:t>
            </a:r>
            <a:endParaRPr lang="en-CA" altLang="en-US" sz="1600" b="1" dirty="0" smtClean="0">
              <a:latin typeface="Helvetica" pitchFamily="34" charset="0"/>
            </a:endParaRPr>
          </a:p>
          <a:p>
            <a:pPr lvl="1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en-CA" altLang="en-US" sz="1600" b="1" dirty="0">
              <a:latin typeface="Helvetica" pitchFamily="34" charset="0"/>
            </a:endParaRPr>
          </a:p>
          <a:p>
            <a:pPr lvl="1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CA" altLang="en-US" sz="1600" dirty="0">
                <a:solidFill>
                  <a:schemeClr val="accent2"/>
                </a:solidFill>
                <a:latin typeface="Helvetica" pitchFamily="34" charset="0"/>
              </a:rPr>
              <a:t>http://catalogue.uottawa.ca/en/programs/#filter=.filter_20&amp;.filter_24&amp;.</a:t>
            </a:r>
            <a:r>
              <a:rPr lang="en-CA" altLang="en-US" sz="1600" dirty="0" smtClean="0">
                <a:solidFill>
                  <a:schemeClr val="accent2"/>
                </a:solidFill>
                <a:latin typeface="Helvetica" pitchFamily="34" charset="0"/>
              </a:rPr>
              <a:t>filter_30</a:t>
            </a:r>
          </a:p>
          <a:p>
            <a:pPr lvl="1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en-CA" altLang="en-US" sz="1600" dirty="0">
              <a:latin typeface="Helvetica" pitchFamily="34" charset="0"/>
            </a:endParaRPr>
          </a:p>
          <a:p>
            <a:pPr marL="0" indent="0">
              <a:buNone/>
            </a:pPr>
            <a:endParaRPr lang="en-CA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71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Official </a:t>
            </a:r>
            <a:r>
              <a:rPr lang="fr-CA" dirty="0" err="1" smtClean="0"/>
              <a:t>Languages</a:t>
            </a:r>
            <a:r>
              <a:rPr lang="fr-CA" dirty="0" smtClean="0"/>
              <a:t> and </a:t>
            </a:r>
            <a:r>
              <a:rPr lang="fr-CA" dirty="0" err="1" smtClean="0"/>
              <a:t>Bilingualism</a:t>
            </a:r>
            <a:r>
              <a:rPr lang="fr-CA" dirty="0" smtClean="0"/>
              <a:t> Institute </a:t>
            </a:r>
            <a:r>
              <a:rPr lang="fr-CA" sz="2400" b="0" dirty="0" smtClean="0"/>
              <a:t>(OLBI)</a:t>
            </a:r>
            <a:endParaRPr lang="en-US" sz="24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CA" dirty="0" err="1" smtClean="0"/>
              <a:t>Graduate</a:t>
            </a:r>
            <a:r>
              <a:rPr lang="fr-CA" dirty="0" smtClean="0"/>
              <a:t> </a:t>
            </a:r>
            <a:r>
              <a:rPr lang="fr-CA" dirty="0" err="1" smtClean="0"/>
              <a:t>students</a:t>
            </a:r>
            <a:r>
              <a:rPr lang="fr-CA" dirty="0" smtClean="0"/>
              <a:t> are </a:t>
            </a:r>
            <a:r>
              <a:rPr lang="fr-CA" dirty="0" err="1" smtClean="0"/>
              <a:t>allowed</a:t>
            </a:r>
            <a:r>
              <a:rPr lang="fr-CA" dirty="0" smtClean="0"/>
              <a:t> to </a:t>
            </a:r>
            <a:r>
              <a:rPr lang="fr-CA" dirty="0" err="1" smtClean="0"/>
              <a:t>take</a:t>
            </a:r>
            <a:r>
              <a:rPr lang="fr-CA" dirty="0" smtClean="0"/>
              <a:t> English or French as a Second </a:t>
            </a:r>
            <a:r>
              <a:rPr lang="fr-CA" dirty="0" err="1" smtClean="0"/>
              <a:t>Language</a:t>
            </a:r>
            <a:r>
              <a:rPr lang="fr-CA" dirty="0" smtClean="0"/>
              <a:t> courses </a:t>
            </a:r>
            <a:r>
              <a:rPr lang="fr-CA" dirty="0" err="1" smtClean="0"/>
              <a:t>during</a:t>
            </a:r>
            <a:r>
              <a:rPr lang="fr-CA" dirty="0" smtClean="0"/>
              <a:t> </a:t>
            </a:r>
            <a:r>
              <a:rPr lang="fr-CA" dirty="0" err="1" smtClean="0"/>
              <a:t>their</a:t>
            </a:r>
            <a:r>
              <a:rPr lang="fr-CA" dirty="0" smtClean="0"/>
              <a:t> </a:t>
            </a:r>
            <a:r>
              <a:rPr lang="fr-CA" dirty="0" err="1" smtClean="0"/>
              <a:t>studies</a:t>
            </a:r>
            <a:r>
              <a:rPr lang="fr-CA" dirty="0" smtClean="0"/>
              <a:t> </a:t>
            </a:r>
            <a:r>
              <a:rPr lang="fr-CA" dirty="0" err="1" smtClean="0"/>
              <a:t>without</a:t>
            </a:r>
            <a:r>
              <a:rPr lang="fr-CA" dirty="0" smtClean="0"/>
              <a:t> </a:t>
            </a:r>
            <a:r>
              <a:rPr lang="fr-CA" dirty="0" err="1" smtClean="0"/>
              <a:t>additionnal</a:t>
            </a:r>
            <a:r>
              <a:rPr lang="fr-CA" dirty="0" smtClean="0"/>
              <a:t> </a:t>
            </a:r>
            <a:r>
              <a:rPr lang="fr-CA" dirty="0" err="1" smtClean="0"/>
              <a:t>fees</a:t>
            </a:r>
            <a:r>
              <a:rPr lang="fr-CA" dirty="0" smtClean="0"/>
              <a:t> as long as </a:t>
            </a:r>
            <a:r>
              <a:rPr lang="fr-CA" dirty="0" err="1" smtClean="0"/>
              <a:t>you</a:t>
            </a:r>
            <a:r>
              <a:rPr lang="fr-CA" dirty="0" smtClean="0"/>
              <a:t> are </a:t>
            </a:r>
            <a:r>
              <a:rPr lang="fr-CA" dirty="0" err="1" smtClean="0"/>
              <a:t>registered</a:t>
            </a:r>
            <a:r>
              <a:rPr lang="fr-CA" dirty="0" smtClean="0"/>
              <a:t> full time. The </a:t>
            </a:r>
            <a:r>
              <a:rPr lang="fr-CA" dirty="0" err="1" smtClean="0"/>
              <a:t>additionnal</a:t>
            </a:r>
            <a:r>
              <a:rPr lang="fr-CA" dirty="0" smtClean="0"/>
              <a:t> courses are </a:t>
            </a:r>
            <a:r>
              <a:rPr lang="fr-CA" dirty="0" err="1" smtClean="0"/>
              <a:t>offered</a:t>
            </a:r>
            <a:r>
              <a:rPr lang="fr-CA" dirty="0" smtClean="0"/>
              <a:t> </a:t>
            </a:r>
            <a:r>
              <a:rPr lang="fr-CA" dirty="0" err="1" smtClean="0"/>
              <a:t>from</a:t>
            </a:r>
            <a:r>
              <a:rPr lang="fr-CA" dirty="0" smtClean="0"/>
              <a:t> a </a:t>
            </a:r>
            <a:r>
              <a:rPr lang="fr-CA" dirty="0" err="1" smtClean="0"/>
              <a:t>beginner</a:t>
            </a:r>
            <a:r>
              <a:rPr lang="fr-CA" dirty="0" smtClean="0"/>
              <a:t> to </a:t>
            </a:r>
            <a:r>
              <a:rPr lang="fr-CA" dirty="0" err="1" smtClean="0"/>
              <a:t>advanced</a:t>
            </a:r>
            <a:r>
              <a:rPr lang="fr-CA" dirty="0" smtClean="0"/>
              <a:t> </a:t>
            </a:r>
            <a:r>
              <a:rPr lang="fr-CA" dirty="0" err="1" smtClean="0"/>
              <a:t>level</a:t>
            </a:r>
            <a:r>
              <a:rPr lang="fr-CA" dirty="0" smtClean="0"/>
              <a:t> and </a:t>
            </a:r>
            <a:r>
              <a:rPr lang="fr-CA" dirty="0" err="1" smtClean="0"/>
              <a:t>will</a:t>
            </a:r>
            <a:r>
              <a:rPr lang="fr-CA" dirty="0" smtClean="0"/>
              <a:t> not count as part of the program </a:t>
            </a:r>
            <a:r>
              <a:rPr lang="fr-CA" dirty="0" err="1" smtClean="0"/>
              <a:t>requirements</a:t>
            </a:r>
            <a:r>
              <a:rPr lang="fr-CA" dirty="0" smtClean="0"/>
              <a:t>.</a:t>
            </a:r>
          </a:p>
          <a:p>
            <a:pPr marL="0" indent="0">
              <a:buNone/>
            </a:pPr>
            <a:endParaRPr lang="fr-CA" dirty="0"/>
          </a:p>
          <a:p>
            <a:pPr marL="0" indent="0">
              <a:buNone/>
            </a:pPr>
            <a:r>
              <a:rPr lang="en-US" dirty="0" smtClean="0">
                <a:solidFill>
                  <a:srgbClr val="7F7F7F"/>
                </a:solidFill>
              </a:rPr>
              <a:t>https</a:t>
            </a:r>
            <a:r>
              <a:rPr lang="en-US" dirty="0">
                <a:solidFill>
                  <a:srgbClr val="7F7F7F"/>
                </a:solidFill>
              </a:rPr>
              <a:t>://</a:t>
            </a:r>
            <a:r>
              <a:rPr lang="en-US" dirty="0" smtClean="0">
                <a:solidFill>
                  <a:srgbClr val="7F7F7F"/>
                </a:solidFill>
              </a:rPr>
              <a:t>olbi.uottawa.ca/ESL-FLS </a:t>
            </a:r>
            <a:endParaRPr lang="en-US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586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Concluding </a:t>
            </a:r>
            <a:r>
              <a:rPr lang="en-CA" dirty="0" smtClean="0"/>
              <a:t>Remarks</a:t>
            </a:r>
            <a:br>
              <a:rPr lang="en-CA" dirty="0" smtClean="0"/>
            </a:br>
            <a:r>
              <a:rPr lang="en-CA" dirty="0" smtClean="0"/>
              <a:t>		Questions </a:t>
            </a:r>
            <a:r>
              <a:rPr lang="en-CA" dirty="0"/>
              <a:t>+ Answers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1800" i="1" dirty="0">
                <a:solidFill>
                  <a:srgbClr val="0070C0"/>
                </a:solidFill>
              </a:rPr>
              <a:t>Contact Information: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CA" dirty="0" smtClean="0"/>
              <a:t> </a:t>
            </a:r>
            <a:r>
              <a:rPr lang="en-CA" sz="1600" b="1" i="1" dirty="0"/>
              <a:t>Stéphane E. Drouin;</a:t>
            </a:r>
          </a:p>
          <a:p>
            <a:pPr marL="0" indent="0">
              <a:buNone/>
            </a:pPr>
            <a:r>
              <a:rPr lang="en-CA" sz="1600" dirty="0"/>
              <a:t>Academic Administrator</a:t>
            </a:r>
          </a:p>
          <a:p>
            <a:pPr marL="0" indent="0">
              <a:buNone/>
            </a:pPr>
            <a:endParaRPr lang="en-CA" sz="1600" dirty="0"/>
          </a:p>
          <a:p>
            <a:pPr>
              <a:buFont typeface="Wingdings" panose="05000000000000000000" pitchFamily="2" charset="2"/>
              <a:buChar char="Ø"/>
            </a:pPr>
            <a:r>
              <a:rPr lang="en-CA" sz="1600" b="1" i="1" dirty="0"/>
              <a:t>Contact Information:</a:t>
            </a:r>
          </a:p>
          <a:p>
            <a:pPr marL="0" indent="0">
              <a:buNone/>
            </a:pPr>
            <a:r>
              <a:rPr lang="en-CA" sz="1600" dirty="0"/>
              <a:t>Email: engineering.grad@uottawa.ca</a:t>
            </a:r>
          </a:p>
          <a:p>
            <a:pPr marL="0" indent="0">
              <a:buNone/>
            </a:pPr>
            <a:r>
              <a:rPr lang="en-CA" sz="1600" dirty="0"/>
              <a:t>Tel: 613-562-6719</a:t>
            </a:r>
          </a:p>
          <a:p>
            <a:pPr marL="0" indent="0">
              <a:buNone/>
            </a:pPr>
            <a:r>
              <a:rPr lang="en-CA" sz="1600" dirty="0"/>
              <a:t>Fax: 613-562-5129</a:t>
            </a:r>
          </a:p>
          <a:p>
            <a:pPr marL="0" indent="0">
              <a:buNone/>
            </a:pPr>
            <a:r>
              <a:rPr lang="en-CA" sz="1800" b="1" i="1" dirty="0">
                <a:solidFill>
                  <a:schemeClr val="accent6">
                    <a:lumMod val="75000"/>
                  </a:schemeClr>
                </a:solidFill>
                <a:hlinkClick r:id="rId2"/>
              </a:rPr>
              <a:t>www.genie.uottawa.ca</a:t>
            </a:r>
            <a:r>
              <a:rPr lang="en-CA" sz="1800" b="1" i="1" dirty="0">
                <a:solidFill>
                  <a:schemeClr val="accent6">
                    <a:lumMod val="75000"/>
                  </a:schemeClr>
                </a:solidFill>
              </a:rPr>
              <a:t> \ </a:t>
            </a:r>
            <a:r>
              <a:rPr lang="en-CA" sz="1800" b="1" i="1" dirty="0">
                <a:solidFill>
                  <a:schemeClr val="accent6">
                    <a:lumMod val="75000"/>
                  </a:schemeClr>
                </a:solidFill>
                <a:hlinkClick r:id="rId3"/>
              </a:rPr>
              <a:t>www.engineering.uottawa.ca</a:t>
            </a:r>
            <a:r>
              <a:rPr lang="en-CA" sz="1800" b="1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0" indent="0">
              <a:buNone/>
            </a:pPr>
            <a:endParaRPr lang="en-CA" sz="1600" dirty="0"/>
          </a:p>
          <a:p>
            <a:pPr>
              <a:buFont typeface="Wingdings" panose="05000000000000000000" pitchFamily="2" charset="2"/>
              <a:buChar char="Ø"/>
            </a:pPr>
            <a:r>
              <a:rPr lang="en-CA" sz="1600" b="1" i="1" dirty="0"/>
              <a:t>Our Address:</a:t>
            </a:r>
            <a:endParaRPr lang="en-CA" sz="1600" dirty="0"/>
          </a:p>
          <a:p>
            <a:pPr marL="0" indent="0">
              <a:buNone/>
            </a:pPr>
            <a:r>
              <a:rPr lang="en-CA" sz="1600" dirty="0"/>
              <a:t>800 King Edward, </a:t>
            </a:r>
          </a:p>
          <a:p>
            <a:pPr marL="0" indent="0">
              <a:buNone/>
            </a:pPr>
            <a:r>
              <a:rPr lang="en-CA" sz="1600" dirty="0"/>
              <a:t>SITE Building, room 1024</a:t>
            </a:r>
          </a:p>
          <a:p>
            <a:pPr marL="0" indent="0">
              <a:buNone/>
            </a:pPr>
            <a:r>
              <a:rPr lang="en-CA" sz="1600" dirty="0"/>
              <a:t>Ottawa, Ontario, Canada  K1N 6N5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594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2076828"/>
            <a:ext cx="7772400" cy="2072252"/>
          </a:xfrm>
        </p:spPr>
        <p:txBody>
          <a:bodyPr/>
          <a:lstStyle/>
          <a:p>
            <a:r>
              <a:rPr lang="en-CA" sz="1800" i="1" dirty="0">
                <a:solidFill>
                  <a:srgbClr val="0070C0"/>
                </a:solidFill>
              </a:rPr>
              <a:t>Contact Information</a:t>
            </a:r>
            <a:r>
              <a:rPr lang="en-CA" sz="1800" i="1" dirty="0" smtClean="0">
                <a:solidFill>
                  <a:srgbClr val="0070C0"/>
                </a:solidFill>
              </a:rPr>
              <a:t>:</a:t>
            </a:r>
          </a:p>
          <a:p>
            <a:endParaRPr lang="en-CA" sz="1800" i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CA" dirty="0" smtClean="0"/>
              <a:t>	</a:t>
            </a:r>
            <a:r>
              <a:rPr lang="en-CA" b="1" dirty="0" smtClean="0">
                <a:solidFill>
                  <a:srgbClr val="0033C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Olga </a:t>
            </a:r>
            <a:r>
              <a:rPr lang="en-CA" b="1" dirty="0">
                <a:solidFill>
                  <a:srgbClr val="0033C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Golovachova</a:t>
            </a:r>
          </a:p>
          <a:p>
            <a:pPr marL="0" indent="0">
              <a:buNone/>
            </a:pPr>
            <a:r>
              <a:rPr lang="en-CA" dirty="0">
                <a:solidFill>
                  <a:srgbClr val="0033C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613-562-5800 x 6508</a:t>
            </a:r>
          </a:p>
          <a:p>
            <a:pPr marL="0" indent="0">
              <a:buNone/>
            </a:pPr>
            <a:r>
              <a:rPr lang="en-CA" dirty="0">
                <a:solidFill>
                  <a:srgbClr val="0033C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r>
              <a:rPr lang="en-CA" b="1" dirty="0">
                <a:solidFill>
                  <a:srgbClr val="0033C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ogolovac@uottawa.ca</a:t>
            </a:r>
          </a:p>
          <a:p>
            <a:pPr>
              <a:buFont typeface="Wingdings" panose="05000000000000000000" pitchFamily="2" charset="2"/>
              <a:buChar char="Ø"/>
            </a:pPr>
            <a:endParaRPr lang="en-CA" dirty="0" smtClean="0"/>
          </a:p>
          <a:p>
            <a:pPr>
              <a:buFont typeface="Wingdings" panose="05000000000000000000" pitchFamily="2" charset="2"/>
              <a:buChar char="Ø"/>
            </a:pP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-17646" y="164668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4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2414" y="2175540"/>
            <a:ext cx="3873819" cy="341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01655" y="836712"/>
            <a:ext cx="8846076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WeChat account of the International Office of the Faculty of Engineering</a:t>
            </a:r>
            <a:endParaRPr kumimoji="0" lang="en-US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Name:</a:t>
            </a:r>
            <a:r>
              <a:rPr kumimoji="0" lang="en-CA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Engineering International</a:t>
            </a:r>
            <a:endParaRPr kumimoji="0" lang="en-US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WeChat ID: </a:t>
            </a:r>
            <a:r>
              <a:rPr kumimoji="0" lang="en-CA" alt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UOEngInt</a:t>
            </a:r>
            <a:endParaRPr kumimoji="0" lang="en-CA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6920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international.uottawa.ca/sites/international.uottawa.ca/files/smcssiteyyjl18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2" t="-246" r="2759" b="5566"/>
          <a:stretch/>
        </p:blipFill>
        <p:spPr bwMode="auto">
          <a:xfrm>
            <a:off x="-77960" y="260648"/>
            <a:ext cx="9217024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4" y="980728"/>
            <a:ext cx="21082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WORK HARD!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19464" y="975391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Hoping to see you on Campus soon!</a:t>
            </a:r>
            <a:endParaRPr lang="en-CA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8907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7774632" cy="1080120"/>
          </a:xfrm>
        </p:spPr>
        <p:txBody>
          <a:bodyPr/>
          <a:lstStyle/>
          <a:p>
            <a:pPr algn="ctr"/>
            <a:r>
              <a:rPr lang="en-CA" dirty="0" smtClean="0"/>
              <a:t>Welcome to our Campus:</a:t>
            </a:r>
            <a:br>
              <a:rPr lang="en-CA" dirty="0" smtClean="0"/>
            </a:br>
            <a:r>
              <a:rPr lang="en-CA" sz="1800" dirty="0"/>
              <a:t>A Crossroads of cultures and ideas, where bold minds come together to inspire game-changing ideas!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2060850"/>
            <a:ext cx="7772400" cy="3971157"/>
          </a:xfrm>
        </p:spPr>
        <p:txBody>
          <a:bodyPr/>
          <a:lstStyle/>
          <a:p>
            <a:pPr marL="0" indent="0">
              <a:buNone/>
            </a:pPr>
            <a:r>
              <a:rPr lang="en-CA" sz="1600" b="1" dirty="0" smtClean="0">
                <a:solidFill>
                  <a:schemeClr val="bg1">
                    <a:lumMod val="50000"/>
                  </a:schemeClr>
                </a:solidFill>
              </a:rPr>
              <a:t>DID you know ?</a:t>
            </a:r>
          </a:p>
          <a:p>
            <a:pPr marL="0" indent="0">
              <a:buNone/>
            </a:pPr>
            <a:r>
              <a:rPr lang="en-CA" sz="1600" b="1" dirty="0" smtClean="0">
                <a:solidFill>
                  <a:schemeClr val="bg1">
                    <a:lumMod val="50000"/>
                  </a:schemeClr>
                </a:solidFill>
              </a:rPr>
              <a:t>	City of Ottawa</a:t>
            </a:r>
          </a:p>
          <a:p>
            <a:pPr marL="457200" lvl="1" indent="0">
              <a:buNone/>
            </a:pPr>
            <a:r>
              <a:rPr lang="en-CA" sz="1600" b="1" dirty="0" smtClean="0">
                <a:solidFill>
                  <a:schemeClr val="bg1">
                    <a:lumMod val="50000"/>
                  </a:schemeClr>
                </a:solidFill>
              </a:rPr>
              <a:t>	University of Ottawa</a:t>
            </a:r>
          </a:p>
          <a:p>
            <a:pPr marL="0" indent="0">
              <a:buNone/>
            </a:pPr>
            <a:r>
              <a:rPr lang="en-CA" sz="1600" b="1" dirty="0" smtClean="0">
                <a:solidFill>
                  <a:schemeClr val="bg1">
                    <a:lumMod val="50000"/>
                  </a:schemeClr>
                </a:solidFill>
              </a:rPr>
              <a:t>	Faculty of Engineering Graduate Office</a:t>
            </a:r>
          </a:p>
          <a:p>
            <a:pPr marL="0" indent="0">
              <a:buNone/>
            </a:pPr>
            <a:r>
              <a:rPr lang="en-CA" sz="1600" b="1" dirty="0" smtClean="0">
                <a:solidFill>
                  <a:schemeClr val="bg1">
                    <a:lumMod val="50000"/>
                  </a:schemeClr>
                </a:solidFill>
              </a:rPr>
              <a:t>	Graduate Office Team</a:t>
            </a:r>
          </a:p>
          <a:p>
            <a:pPr marL="0" indent="0">
              <a:buNone/>
            </a:pPr>
            <a:r>
              <a:rPr lang="en-CA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	Engineering </a:t>
            </a:r>
            <a:r>
              <a:rPr lang="en-CA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Graduate Program Coordinators</a:t>
            </a:r>
            <a:endParaRPr lang="en-CA" sz="16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CA" sz="1600" b="1" dirty="0" smtClean="0">
                <a:solidFill>
                  <a:schemeClr val="bg1">
                    <a:lumMod val="50000"/>
                  </a:schemeClr>
                </a:solidFill>
              </a:rPr>
              <a:t>	Student Experience Officer</a:t>
            </a:r>
          </a:p>
          <a:p>
            <a:pPr marL="0" indent="0">
              <a:buNone/>
            </a:pPr>
            <a:r>
              <a:rPr lang="en-CA" sz="1600" b="1" dirty="0" smtClean="0">
                <a:solidFill>
                  <a:schemeClr val="bg1">
                    <a:lumMod val="50000"/>
                  </a:schemeClr>
                </a:solidFill>
              </a:rPr>
              <a:t>	International </a:t>
            </a:r>
            <a:r>
              <a:rPr lang="en-CA" sz="1600" b="1" dirty="0">
                <a:solidFill>
                  <a:schemeClr val="bg1">
                    <a:lumMod val="50000"/>
                  </a:schemeClr>
                </a:solidFill>
              </a:rPr>
              <a:t>Office</a:t>
            </a:r>
          </a:p>
          <a:p>
            <a:pPr marL="0" indent="0">
              <a:buNone/>
            </a:pPr>
            <a:r>
              <a:rPr lang="en-CA" sz="1600" b="1" dirty="0" smtClean="0">
                <a:solidFill>
                  <a:schemeClr val="bg1">
                    <a:lumMod val="50000"/>
                  </a:schemeClr>
                </a:solidFill>
              </a:rPr>
              <a:t>	Student </a:t>
            </a:r>
            <a:r>
              <a:rPr lang="en-CA" sz="1600" b="1" dirty="0">
                <a:solidFill>
                  <a:schemeClr val="bg1">
                    <a:lumMod val="50000"/>
                  </a:schemeClr>
                </a:solidFill>
              </a:rPr>
              <a:t>Support</a:t>
            </a:r>
            <a:endParaRPr lang="fr-CA" sz="16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CA" sz="1600" b="1" dirty="0" smtClean="0">
                <a:solidFill>
                  <a:schemeClr val="bg1">
                    <a:lumMod val="50000"/>
                  </a:schemeClr>
                </a:solidFill>
              </a:rPr>
              <a:t>	Application Process</a:t>
            </a:r>
            <a:endParaRPr lang="en-CA" sz="16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fr-CA" sz="1600" b="1" dirty="0" smtClean="0">
                <a:solidFill>
                  <a:schemeClr val="bg1">
                    <a:lumMod val="50000"/>
                  </a:schemeClr>
                </a:solidFill>
              </a:rPr>
              <a:t>	</a:t>
            </a:r>
            <a:r>
              <a:rPr lang="fr-CA" sz="1600" b="1" dirty="0" err="1" smtClean="0">
                <a:solidFill>
                  <a:schemeClr val="bg1">
                    <a:lumMod val="50000"/>
                  </a:schemeClr>
                </a:solidFill>
              </a:rPr>
              <a:t>Language</a:t>
            </a:r>
            <a:r>
              <a:rPr lang="fr-CA" sz="1600" b="1" dirty="0" smtClean="0">
                <a:solidFill>
                  <a:schemeClr val="bg1">
                    <a:lumMod val="50000"/>
                  </a:schemeClr>
                </a:solidFill>
              </a:rPr>
              <a:t> Institue</a:t>
            </a:r>
            <a:r>
              <a:rPr lang="en-CA" sz="16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en-CA" sz="16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CA" sz="1600" b="1" dirty="0"/>
          </a:p>
        </p:txBody>
      </p:sp>
    </p:spTree>
    <p:extLst>
      <p:ext uri="{BB962C8B-B14F-4D97-AF65-F5344CB8AC3E}">
        <p14:creationId xmlns:p14="http://schemas.microsoft.com/office/powerpoint/2010/main" val="1432809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Did You Know?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750" y="1412776"/>
            <a:ext cx="7772400" cy="792088"/>
          </a:xfrm>
        </p:spPr>
        <p:txBody>
          <a:bodyPr/>
          <a:lstStyle/>
          <a:p>
            <a:pPr marL="0" indent="0">
              <a:buNone/>
            </a:pPr>
            <a:r>
              <a:rPr lang="en-CA" sz="1800" b="1" dirty="0"/>
              <a:t>Ottawa-Gatineau with a population of 1.2 Million is the </a:t>
            </a:r>
            <a:r>
              <a:rPr lang="en-CA" sz="1800" b="1" dirty="0" smtClean="0"/>
              <a:t>5</a:t>
            </a:r>
            <a:r>
              <a:rPr lang="en-CA" sz="1800" b="1" baseline="30000" dirty="0" smtClean="0"/>
              <a:t>th</a:t>
            </a:r>
            <a:r>
              <a:rPr lang="en-CA" sz="1800" b="1" dirty="0" smtClean="0"/>
              <a:t> </a:t>
            </a:r>
            <a:r>
              <a:rPr lang="en-CA" sz="1800" b="1" dirty="0"/>
              <a:t>largest metropolitan area in Canada</a:t>
            </a:r>
          </a:p>
          <a:p>
            <a:endParaRPr lang="en-CA" sz="18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340"/>
          <a:stretch/>
        </p:blipFill>
        <p:spPr>
          <a:xfrm>
            <a:off x="0" y="2358008"/>
            <a:ext cx="9144000" cy="4248472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43137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70620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francophoniedesameriques.com/universitedete/wp-content/uploads/sites/33/2014/10/Pavillon-Tabaret-Universit%C3%A9-Ottawa-Universit%C3%A9-%C3%A9t%C3%A9-sur-la-francophonie-des-Am%C3%A9riques-2015-CF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3" t="1" r="845" b="1869"/>
          <a:stretch/>
        </p:blipFill>
        <p:spPr bwMode="auto">
          <a:xfrm rot="10800000" flipV="1">
            <a:off x="-13815" y="2523906"/>
            <a:ext cx="9191453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Did You Know? </a:t>
            </a:r>
            <a:r>
              <a:rPr lang="en-CA" sz="2000" dirty="0"/>
              <a:t>(cont.)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750" y="1515794"/>
            <a:ext cx="8261474" cy="2016224"/>
          </a:xfrm>
        </p:spPr>
        <p:txBody>
          <a:bodyPr/>
          <a:lstStyle/>
          <a:p>
            <a:pPr marL="0" indent="0">
              <a:buNone/>
            </a:pPr>
            <a:r>
              <a:rPr lang="en-CA" sz="1600" b="1" dirty="0" smtClean="0"/>
              <a:t>Venture Capital investment in Canadian companies remained stable in 2016, bucking a global trend which saw a 23 per cent fall. </a:t>
            </a:r>
          </a:p>
          <a:p>
            <a:pPr marL="0" indent="0">
              <a:buNone/>
            </a:pPr>
            <a:r>
              <a:rPr lang="en-CA" sz="1600" b="1" dirty="0"/>
              <a:t>	</a:t>
            </a:r>
            <a:r>
              <a:rPr lang="en-CA" sz="1100" b="1" dirty="0" err="1" smtClean="0"/>
              <a:t>S.Craig</a:t>
            </a:r>
            <a:r>
              <a:rPr lang="en-CA" sz="1100" b="1" dirty="0" smtClean="0"/>
              <a:t>, Financial Post, January 2017</a:t>
            </a:r>
            <a:endParaRPr lang="en-CA" sz="1100" b="1" dirty="0"/>
          </a:p>
          <a:p>
            <a:pPr marL="0" indent="0">
              <a:buNone/>
            </a:pPr>
            <a:endParaRPr lang="en-CA" sz="1800" b="1" dirty="0"/>
          </a:p>
        </p:txBody>
      </p:sp>
    </p:spTree>
    <p:extLst>
      <p:ext uri="{BB962C8B-B14F-4D97-AF65-F5344CB8AC3E}">
        <p14:creationId xmlns:p14="http://schemas.microsoft.com/office/powerpoint/2010/main" val="124802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Did You Know</a:t>
            </a:r>
            <a:r>
              <a:rPr lang="en-CA" dirty="0"/>
              <a:t>? </a:t>
            </a:r>
            <a:r>
              <a:rPr lang="en-CA" sz="2000" dirty="0"/>
              <a:t>(cont.)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484784"/>
            <a:ext cx="7772400" cy="864096"/>
          </a:xfrm>
        </p:spPr>
        <p:txBody>
          <a:bodyPr/>
          <a:lstStyle/>
          <a:p>
            <a:pPr marL="0" indent="0">
              <a:buNone/>
            </a:pPr>
            <a:r>
              <a:rPr lang="en-CA" sz="1800" b="1" dirty="0"/>
              <a:t>Ottawa is one of Canada’s </a:t>
            </a:r>
            <a:r>
              <a:rPr lang="en-CA" sz="1800" b="1" dirty="0" smtClean="0"/>
              <a:t>most respected tech </a:t>
            </a:r>
            <a:r>
              <a:rPr lang="en-CA" sz="1800" b="1" dirty="0"/>
              <a:t>hubs with 1750 knowledge-based companies and nearly </a:t>
            </a:r>
            <a:r>
              <a:rPr lang="en-CA" sz="1800" b="1" dirty="0" smtClean="0"/>
              <a:t>72,000 jobs.</a:t>
            </a:r>
            <a:endParaRPr lang="en-CA" sz="1800" b="1" dirty="0"/>
          </a:p>
        </p:txBody>
      </p:sp>
      <p:pic>
        <p:nvPicPr>
          <p:cNvPr id="2050" name="Picture 2" descr="https://upload.wikimedia.org/wikipedia/commons/9/9b/Social_Network_Analysis_Visualization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5" t="-1" r="-794" b="47190"/>
          <a:stretch/>
        </p:blipFill>
        <p:spPr bwMode="auto">
          <a:xfrm>
            <a:off x="2" y="2564904"/>
            <a:ext cx="9279485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415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032"/>
          <a:stretch/>
        </p:blipFill>
        <p:spPr>
          <a:xfrm>
            <a:off x="0" y="2708920"/>
            <a:ext cx="9144000" cy="39604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Did You Know</a:t>
            </a:r>
            <a:r>
              <a:rPr lang="en-CA" dirty="0"/>
              <a:t>? </a:t>
            </a:r>
            <a:r>
              <a:rPr lang="en-CA" sz="2000" dirty="0"/>
              <a:t>(cont.)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094" y="1412776"/>
            <a:ext cx="7772400" cy="1008112"/>
          </a:xfrm>
        </p:spPr>
        <p:txBody>
          <a:bodyPr/>
          <a:lstStyle/>
          <a:p>
            <a:pPr marL="0" indent="0">
              <a:buNone/>
            </a:pPr>
            <a:r>
              <a:rPr lang="en-CA" sz="1600" b="1" dirty="0"/>
              <a:t>Ottawa was deemed Canada’s Best Place to Live </a:t>
            </a:r>
            <a:r>
              <a:rPr lang="en-CA" sz="1600" b="1" dirty="0" smtClean="0"/>
              <a:t>in 2017, </a:t>
            </a:r>
            <a:r>
              <a:rPr lang="en-CA" sz="1600" b="1" dirty="0"/>
              <a:t>as measured by quality of life </a:t>
            </a:r>
            <a:r>
              <a:rPr lang="en-CA" sz="1600" b="1" dirty="0" smtClean="0"/>
              <a:t>indexes.  This honour was also bestowed in 2016</a:t>
            </a:r>
            <a:r>
              <a:rPr lang="en-CA" sz="1600" b="1" dirty="0"/>
              <a:t>.</a:t>
            </a:r>
          </a:p>
          <a:p>
            <a:pPr marL="0" indent="0">
              <a:buNone/>
            </a:pPr>
            <a:r>
              <a:rPr lang="en-CA" sz="1600" dirty="0"/>
              <a:t>	</a:t>
            </a:r>
            <a:r>
              <a:rPr lang="en-CA" sz="1100" b="1" dirty="0" smtClean="0"/>
              <a:t>(</a:t>
            </a:r>
            <a:r>
              <a:rPr lang="en-CA" sz="1100" b="1" dirty="0" err="1"/>
              <a:t>MoneySense</a:t>
            </a:r>
            <a:r>
              <a:rPr lang="en-CA" sz="1100" b="1" dirty="0"/>
              <a:t> magazine</a:t>
            </a:r>
            <a:r>
              <a:rPr lang="en-CA" sz="1100" b="1" dirty="0" smtClean="0"/>
              <a:t>)</a:t>
            </a:r>
            <a:endParaRPr lang="en-CA" sz="11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244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Did You Know? </a:t>
            </a:r>
            <a:r>
              <a:rPr lang="en-CA" sz="2000" dirty="0"/>
              <a:t>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4982" y="1484784"/>
            <a:ext cx="7772400" cy="3753544"/>
          </a:xfrm>
        </p:spPr>
        <p:txBody>
          <a:bodyPr/>
          <a:lstStyle/>
          <a:p>
            <a:pPr marL="0" indent="0">
              <a:buNone/>
            </a:pPr>
            <a:r>
              <a:rPr lang="fr-CA" sz="1800" b="1" dirty="0" smtClean="0"/>
              <a:t>The </a:t>
            </a:r>
            <a:r>
              <a:rPr lang="fr-CA" sz="1800" b="1" dirty="0" err="1" smtClean="0"/>
              <a:t>University</a:t>
            </a:r>
            <a:r>
              <a:rPr lang="fr-CA" sz="1800" b="1" dirty="0" smtClean="0"/>
              <a:t> of Ottawa has been </a:t>
            </a:r>
            <a:r>
              <a:rPr lang="fr-CA" sz="1800" b="1" dirty="0" err="1" smtClean="0"/>
              <a:t>ranked</a:t>
            </a:r>
            <a:r>
              <a:rPr lang="fr-CA" sz="1800" b="1" dirty="0" smtClean="0"/>
              <a:t> in the top 3 </a:t>
            </a:r>
            <a:r>
              <a:rPr lang="fr-CA" sz="1800" b="1" dirty="0" err="1" smtClean="0"/>
              <a:t>universities</a:t>
            </a:r>
            <a:r>
              <a:rPr lang="fr-CA" sz="1800" b="1" dirty="0" smtClean="0"/>
              <a:t> in Ontario. </a:t>
            </a:r>
            <a:r>
              <a:rPr lang="fr-CA" sz="1800" b="1" dirty="0" err="1" smtClean="0"/>
              <a:t>According</a:t>
            </a:r>
            <a:r>
              <a:rPr lang="fr-CA" sz="1800" b="1" dirty="0" smtClean="0"/>
              <a:t> to the 2017 </a:t>
            </a:r>
            <a:r>
              <a:rPr lang="fr-CA" sz="1800" b="1" dirty="0" err="1" smtClean="0"/>
              <a:t>Academic</a:t>
            </a:r>
            <a:r>
              <a:rPr lang="fr-CA" sz="1800" b="1" dirty="0" smtClean="0"/>
              <a:t> </a:t>
            </a:r>
            <a:r>
              <a:rPr lang="fr-CA" sz="1800" b="1" dirty="0" err="1" smtClean="0"/>
              <a:t>Ranking</a:t>
            </a:r>
            <a:r>
              <a:rPr lang="fr-CA" sz="1800" b="1" dirty="0" smtClean="0"/>
              <a:t> of World </a:t>
            </a:r>
            <a:r>
              <a:rPr lang="fr-CA" sz="1800" b="1" dirty="0" err="1" smtClean="0"/>
              <a:t>Universities</a:t>
            </a:r>
            <a:r>
              <a:rPr lang="fr-CA" sz="1800" b="1" dirty="0" smtClean="0"/>
              <a:t>, the </a:t>
            </a:r>
            <a:r>
              <a:rPr lang="fr-CA" sz="1800" b="1" dirty="0" err="1" smtClean="0"/>
              <a:t>University</a:t>
            </a:r>
            <a:r>
              <a:rPr lang="fr-CA" sz="1800" b="1" dirty="0" smtClean="0"/>
              <a:t> of Ottawa </a:t>
            </a:r>
            <a:r>
              <a:rPr lang="fr-CA" sz="1800" b="1" dirty="0" err="1" smtClean="0"/>
              <a:t>is</a:t>
            </a:r>
            <a:r>
              <a:rPr lang="fr-CA" sz="1800" b="1" dirty="0" smtClean="0"/>
              <a:t> </a:t>
            </a:r>
            <a:r>
              <a:rPr lang="fr-CA" sz="1800" b="1" dirty="0" err="1" smtClean="0"/>
              <a:t>now</a:t>
            </a:r>
            <a:r>
              <a:rPr lang="fr-CA" sz="1800" b="1" dirty="0" smtClean="0"/>
              <a:t> </a:t>
            </a:r>
            <a:r>
              <a:rPr lang="fr-CA" sz="1800" b="1" dirty="0" err="1" smtClean="0"/>
              <a:t>ranked</a:t>
            </a:r>
            <a:r>
              <a:rPr lang="fr-CA" sz="1800" b="1" dirty="0" smtClean="0"/>
              <a:t> </a:t>
            </a:r>
            <a:r>
              <a:rPr lang="fr-CA" sz="1800" b="1" dirty="0" err="1" smtClean="0"/>
              <a:t>within</a:t>
            </a:r>
            <a:r>
              <a:rPr lang="fr-CA" sz="1800" b="1" dirty="0" smtClean="0"/>
              <a:t> the top 200 </a:t>
            </a:r>
            <a:r>
              <a:rPr lang="fr-CA" sz="1800" b="1" dirty="0" err="1" smtClean="0"/>
              <a:t>universities</a:t>
            </a:r>
            <a:r>
              <a:rPr lang="fr-CA" sz="1800" b="1" dirty="0" smtClean="0"/>
              <a:t> </a:t>
            </a:r>
            <a:r>
              <a:rPr lang="fr-CA" sz="1800" b="1" dirty="0" err="1" smtClean="0"/>
              <a:t>accross</a:t>
            </a:r>
            <a:r>
              <a:rPr lang="fr-CA" sz="1800" b="1" dirty="0" smtClean="0"/>
              <a:t> the world.</a:t>
            </a:r>
          </a:p>
          <a:p>
            <a:pPr marL="0" indent="0">
              <a:buNone/>
            </a:pPr>
            <a:r>
              <a:rPr lang="fr-CA" sz="1100" b="1" dirty="0" smtClean="0"/>
              <a:t>(</a:t>
            </a:r>
            <a:r>
              <a:rPr lang="fr-CA" sz="1100" b="1" dirty="0" err="1" smtClean="0"/>
              <a:t>Academic</a:t>
            </a:r>
            <a:r>
              <a:rPr lang="fr-CA" sz="1100" b="1" dirty="0" smtClean="0"/>
              <a:t> </a:t>
            </a:r>
            <a:r>
              <a:rPr lang="fr-CA" sz="1100" b="1" dirty="0" err="1" smtClean="0"/>
              <a:t>Ranking</a:t>
            </a:r>
            <a:r>
              <a:rPr lang="fr-CA" sz="1100" b="1" dirty="0" smtClean="0"/>
              <a:t> of World </a:t>
            </a:r>
            <a:r>
              <a:rPr lang="fr-CA" sz="1100" b="1" dirty="0" err="1" smtClean="0"/>
              <a:t>Universities</a:t>
            </a:r>
            <a:r>
              <a:rPr lang="fr-CA" sz="1100" b="1" dirty="0" smtClean="0"/>
              <a:t>)</a:t>
            </a:r>
            <a:endParaRPr lang="en-US" sz="11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0066" y="2992160"/>
            <a:ext cx="457200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17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0E513A2-C606-4A8D-B85C-5DF2B774D0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2173" y="3406980"/>
            <a:ext cx="4617122" cy="34683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AB36492-D472-4388-96DC-18C1FF943C0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8704"/>
          <a:stretch/>
        </p:blipFill>
        <p:spPr>
          <a:xfrm>
            <a:off x="6632" y="326466"/>
            <a:ext cx="4629471" cy="338054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E7BC260-7626-4FB6-ABBA-13283AFC29F3}"/>
              </a:ext>
            </a:extLst>
          </p:cNvPr>
          <p:cNvSpPr txBox="1"/>
          <p:nvPr/>
        </p:nvSpPr>
        <p:spPr>
          <a:xfrm>
            <a:off x="943430" y="3239292"/>
            <a:ext cx="1858757" cy="522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110" fontAlgn="base">
              <a:spcBef>
                <a:spcPct val="0"/>
              </a:spcBef>
              <a:spcAft>
                <a:spcPct val="0"/>
              </a:spcAft>
            </a:pPr>
            <a:r>
              <a:rPr lang="fr-CA" sz="2796" dirty="0">
                <a:solidFill>
                  <a:srgbClr val="FFFFFF"/>
                </a:solidFill>
                <a:latin typeface="Times" charset="0"/>
                <a:ea typeface="ＭＳ Ｐゴシック" charset="0"/>
              </a:rPr>
              <a:t>Colonel By</a:t>
            </a:r>
            <a:endParaRPr lang="en-US" sz="2796" dirty="0">
              <a:solidFill>
                <a:srgbClr val="FFFFFF"/>
              </a:solidFill>
              <a:latin typeface="Times" charset="0"/>
              <a:ea typeface="ＭＳ Ｐゴシック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77EFA8-A428-47FE-B046-ADEA694E720E}"/>
              </a:ext>
            </a:extLst>
          </p:cNvPr>
          <p:cNvSpPr txBox="1"/>
          <p:nvPr/>
        </p:nvSpPr>
        <p:spPr>
          <a:xfrm>
            <a:off x="1231672" y="342242"/>
            <a:ext cx="3115817" cy="7375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347" indent="-285347" defTabSz="91311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fr-CA" sz="1398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Chemical &amp; </a:t>
            </a:r>
            <a:r>
              <a:rPr lang="fr-CA" sz="1398" dirty="0" err="1">
                <a:solidFill>
                  <a:srgbClr val="000000"/>
                </a:solidFill>
                <a:latin typeface="Times" charset="0"/>
                <a:ea typeface="ＭＳ Ｐゴシック" charset="0"/>
              </a:rPr>
              <a:t>Biological</a:t>
            </a:r>
            <a:r>
              <a:rPr lang="fr-CA" sz="1398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 Engineering</a:t>
            </a:r>
          </a:p>
          <a:p>
            <a:pPr marL="285347" indent="-285347" defTabSz="91311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fr-CA" sz="1398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Civil Engineering</a:t>
            </a:r>
          </a:p>
          <a:p>
            <a:pPr marL="285347" indent="-285347" defTabSz="91311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fr-CA" sz="1398" dirty="0" err="1">
                <a:solidFill>
                  <a:srgbClr val="000000"/>
                </a:solidFill>
                <a:latin typeface="Times" charset="0"/>
                <a:ea typeface="ＭＳ Ｐゴシック" charset="0"/>
              </a:rPr>
              <a:t>Mechanical</a:t>
            </a:r>
            <a:r>
              <a:rPr lang="fr-CA" sz="1398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 Engineering</a:t>
            </a:r>
            <a:endParaRPr lang="en-US" sz="1398" dirty="0">
              <a:solidFill>
                <a:srgbClr val="000000"/>
              </a:solidFill>
              <a:latin typeface="Times" charset="0"/>
              <a:ea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4A46EE2-3AF5-4300-B17D-5B4EF53EBB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2173" y="316715"/>
            <a:ext cx="4615195" cy="337942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89A7A58-D1C3-409F-B399-701627B45166}"/>
              </a:ext>
            </a:extLst>
          </p:cNvPr>
          <p:cNvSpPr txBox="1"/>
          <p:nvPr/>
        </p:nvSpPr>
        <p:spPr>
          <a:xfrm>
            <a:off x="4391735" y="271728"/>
            <a:ext cx="1107423" cy="522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110" fontAlgn="base">
              <a:spcBef>
                <a:spcPct val="0"/>
              </a:spcBef>
              <a:spcAft>
                <a:spcPct val="0"/>
              </a:spcAft>
            </a:pPr>
            <a:r>
              <a:rPr lang="fr-CA" sz="2796" dirty="0">
                <a:solidFill>
                  <a:srgbClr val="FFFFFF"/>
                </a:solidFill>
                <a:latin typeface="Times" charset="0"/>
                <a:ea typeface="ＭＳ Ｐゴシック" charset="0"/>
              </a:rPr>
              <a:t>SITE</a:t>
            </a:r>
            <a:endParaRPr lang="en-US" sz="2796" dirty="0">
              <a:solidFill>
                <a:srgbClr val="FFFFFF"/>
              </a:solidFill>
              <a:latin typeface="Times" charset="0"/>
              <a:ea typeface="ＭＳ Ｐゴシック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F0C824E-542F-4A5C-B3AB-C6110F353171}"/>
              </a:ext>
            </a:extLst>
          </p:cNvPr>
          <p:cNvSpPr txBox="1"/>
          <p:nvPr/>
        </p:nvSpPr>
        <p:spPr>
          <a:xfrm>
            <a:off x="6459018" y="342242"/>
            <a:ext cx="2660577" cy="522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347" indent="-285347" defTabSz="91311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fr-CA" sz="1398" dirty="0" err="1">
                <a:solidFill>
                  <a:srgbClr val="000000"/>
                </a:solidFill>
                <a:latin typeface="Times" charset="0"/>
                <a:ea typeface="ＭＳ Ｐゴシック" charset="0"/>
              </a:rPr>
              <a:t>Electrical</a:t>
            </a:r>
            <a:r>
              <a:rPr lang="fr-CA" sz="1398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 Engineering and Computer Science</a:t>
            </a:r>
            <a:endParaRPr lang="en-US" sz="1398" dirty="0">
              <a:solidFill>
                <a:srgbClr val="000000"/>
              </a:solidFill>
              <a:latin typeface="Times" charset="0"/>
              <a:ea typeface="ＭＳ Ｐゴシック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4648147-623F-40EC-8D2B-F7603E2AAF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33" y="3707014"/>
            <a:ext cx="4515542" cy="317401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55FDC33-512B-42DA-98FF-E085BCC63ED1}"/>
              </a:ext>
            </a:extLst>
          </p:cNvPr>
          <p:cNvSpPr txBox="1"/>
          <p:nvPr/>
        </p:nvSpPr>
        <p:spPr>
          <a:xfrm>
            <a:off x="4705" y="3791982"/>
            <a:ext cx="4547930" cy="522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347" indent="-285347" defTabSz="91311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fr-CA" sz="1398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Centre for Advanced Materials Research (</a:t>
            </a:r>
            <a:r>
              <a:rPr lang="fr-CA" sz="1398" dirty="0" err="1">
                <a:solidFill>
                  <a:srgbClr val="000000"/>
                </a:solidFill>
                <a:latin typeface="Times" charset="0"/>
                <a:ea typeface="ＭＳ Ｐゴシック" charset="0"/>
              </a:rPr>
              <a:t>CAMaR</a:t>
            </a:r>
            <a:r>
              <a:rPr lang="fr-CA" sz="1398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)</a:t>
            </a:r>
            <a:endParaRPr lang="en-US" sz="1398" dirty="0">
              <a:solidFill>
                <a:srgbClr val="000000"/>
              </a:solidFill>
              <a:latin typeface="Times" charset="0"/>
              <a:ea typeface="ＭＳ Ｐゴシック" charset="0"/>
            </a:endParaRPr>
          </a:p>
          <a:p>
            <a:pPr marL="285347" indent="-285347" defTabSz="91311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fr-CA" sz="1398" dirty="0" err="1">
                <a:solidFill>
                  <a:srgbClr val="000000"/>
                </a:solidFill>
                <a:latin typeface="Times" charset="0"/>
                <a:ea typeface="ＭＳ Ｐゴシック" charset="0"/>
              </a:rPr>
              <a:t>Photonics</a:t>
            </a:r>
            <a:endParaRPr lang="fr-CA" sz="1398" dirty="0">
              <a:solidFill>
                <a:srgbClr val="000000"/>
              </a:solidFill>
              <a:latin typeface="Times" charset="0"/>
              <a:ea typeface="ＭＳ Ｐゴシック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EE44E92-A3E5-4766-82A0-83CDB858908A}"/>
              </a:ext>
            </a:extLst>
          </p:cNvPr>
          <p:cNvSpPr txBox="1"/>
          <p:nvPr/>
        </p:nvSpPr>
        <p:spPr>
          <a:xfrm>
            <a:off x="-83327" y="6335725"/>
            <a:ext cx="4430816" cy="522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110" fontAlgn="base">
              <a:spcBef>
                <a:spcPct val="0"/>
              </a:spcBef>
              <a:spcAft>
                <a:spcPct val="0"/>
              </a:spcAft>
            </a:pPr>
            <a:r>
              <a:rPr lang="fr-CA" sz="2796" dirty="0">
                <a:solidFill>
                  <a:srgbClr val="FFFFFF"/>
                </a:solidFill>
                <a:latin typeface="Times" charset="0"/>
                <a:ea typeface="ＭＳ Ｐゴシック" charset="0"/>
              </a:rPr>
              <a:t>Advanced </a:t>
            </a:r>
            <a:r>
              <a:rPr lang="fr-CA" sz="2796" dirty="0" err="1">
                <a:solidFill>
                  <a:srgbClr val="FFFFFF"/>
                </a:solidFill>
                <a:latin typeface="Times" charset="0"/>
                <a:ea typeface="ＭＳ Ｐゴシック" charset="0"/>
              </a:rPr>
              <a:t>Research</a:t>
            </a:r>
            <a:r>
              <a:rPr lang="fr-CA" sz="2796" dirty="0">
                <a:solidFill>
                  <a:srgbClr val="FFFFFF"/>
                </a:solidFill>
                <a:latin typeface="Times" charset="0"/>
                <a:ea typeface="ＭＳ Ｐゴシック" charset="0"/>
              </a:rPr>
              <a:t> </a:t>
            </a:r>
            <a:r>
              <a:rPr lang="fr-CA" sz="2796" dirty="0" err="1">
                <a:solidFill>
                  <a:srgbClr val="FFFFFF"/>
                </a:solidFill>
                <a:latin typeface="Times" charset="0"/>
                <a:ea typeface="ＭＳ Ｐゴシック" charset="0"/>
              </a:rPr>
              <a:t>Complex</a:t>
            </a:r>
            <a:endParaRPr lang="en-US" sz="2796" dirty="0">
              <a:solidFill>
                <a:srgbClr val="FFFFFF"/>
              </a:solidFill>
              <a:latin typeface="Times" charset="0"/>
              <a:ea typeface="ＭＳ Ｐゴシック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650E5BB-A3EA-4CDE-AD9C-57D5AAA78189}"/>
              </a:ext>
            </a:extLst>
          </p:cNvPr>
          <p:cNvSpPr txBox="1"/>
          <p:nvPr/>
        </p:nvSpPr>
        <p:spPr>
          <a:xfrm>
            <a:off x="4777620" y="6335725"/>
            <a:ext cx="3690500" cy="522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110" fontAlgn="base">
              <a:spcBef>
                <a:spcPct val="0"/>
              </a:spcBef>
              <a:spcAft>
                <a:spcPct val="0"/>
              </a:spcAft>
            </a:pPr>
            <a:r>
              <a:rPr lang="fr-CA" sz="2796" dirty="0">
                <a:solidFill>
                  <a:srgbClr val="FFFFFF"/>
                </a:solidFill>
                <a:latin typeface="Times" charset="0"/>
                <a:ea typeface="ＭＳ Ｐゴシック" charset="0"/>
              </a:rPr>
              <a:t>New STEM </a:t>
            </a:r>
            <a:r>
              <a:rPr lang="fr-CA" sz="2796" dirty="0" err="1">
                <a:solidFill>
                  <a:srgbClr val="FFFFFF"/>
                </a:solidFill>
                <a:latin typeface="Times" charset="0"/>
                <a:ea typeface="ＭＳ Ｐゴシック" charset="0"/>
              </a:rPr>
              <a:t>Complex</a:t>
            </a:r>
            <a:endParaRPr lang="en-US" sz="2796" dirty="0">
              <a:solidFill>
                <a:srgbClr val="FFFFFF"/>
              </a:solidFill>
              <a:latin typeface="Times" charset="0"/>
              <a:ea typeface="ＭＳ Ｐゴシック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64C1F3C-E84C-4F3F-8FB4-4475B70CB65E}"/>
              </a:ext>
            </a:extLst>
          </p:cNvPr>
          <p:cNvSpPr txBox="1"/>
          <p:nvPr/>
        </p:nvSpPr>
        <p:spPr>
          <a:xfrm>
            <a:off x="4489787" y="3684204"/>
            <a:ext cx="4547930" cy="7375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347" indent="-285347" defTabSz="91311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fr-CA" sz="1398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Centre for </a:t>
            </a:r>
            <a:r>
              <a:rPr lang="fr-CA" sz="1398" dirty="0" err="1">
                <a:solidFill>
                  <a:srgbClr val="000000"/>
                </a:solidFill>
                <a:latin typeface="Times" charset="0"/>
                <a:ea typeface="ＭＳ Ｐゴシック" charset="0"/>
              </a:rPr>
              <a:t>Entrepreneurship</a:t>
            </a:r>
            <a:r>
              <a:rPr lang="fr-CA" sz="1398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 and Engineering Design</a:t>
            </a:r>
            <a:endParaRPr lang="en-US" sz="1398" dirty="0">
              <a:solidFill>
                <a:srgbClr val="000000"/>
              </a:solidFill>
              <a:latin typeface="Times" charset="0"/>
              <a:ea typeface="ＭＳ Ｐゴシック" charset="0"/>
            </a:endParaRPr>
          </a:p>
          <a:p>
            <a:pPr marL="285347" indent="-285347" defTabSz="91311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fr-CA" sz="1398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Civil Engineering</a:t>
            </a:r>
          </a:p>
          <a:p>
            <a:pPr marL="285347" indent="-285347" defTabSz="91311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fr-CA" sz="1398" dirty="0" err="1">
                <a:solidFill>
                  <a:srgbClr val="000000"/>
                </a:solidFill>
                <a:latin typeface="Times" charset="0"/>
                <a:ea typeface="ＭＳ Ｐゴシック" charset="0"/>
              </a:rPr>
              <a:t>Mechanical</a:t>
            </a:r>
            <a:r>
              <a:rPr lang="fr-CA" sz="1398" dirty="0">
                <a:solidFill>
                  <a:srgbClr val="000000"/>
                </a:solidFill>
                <a:latin typeface="Times" charset="0"/>
                <a:ea typeface="ＭＳ Ｐゴシック" charset="0"/>
              </a:rPr>
              <a:t> Engineering</a:t>
            </a:r>
          </a:p>
        </p:txBody>
      </p:sp>
    </p:spTree>
    <p:extLst>
      <p:ext uri="{BB962C8B-B14F-4D97-AF65-F5344CB8AC3E}">
        <p14:creationId xmlns:p14="http://schemas.microsoft.com/office/powerpoint/2010/main" val="4208427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NGAGECOLOR" val="{&quot;FillColor&quot;:{&quot;ColorIndex&quot;:4,&quot;ColorModifier&quot;:0,&quot;BrightnessModifier&quot;:0}}"/>
</p:tagLst>
</file>

<file path=ppt/theme/theme1.xml><?xml version="1.0" encoding="utf-8"?>
<a:theme xmlns:a="http://schemas.openxmlformats.org/drawingml/2006/main" name="FGPS_POWERPOINT_PHOTO">
  <a:themeElements>
    <a:clrScheme name="Garne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Garnet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-110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-110" charset="0"/>
          </a:defRPr>
        </a:defPPr>
      </a:lstStyle>
    </a:lnDef>
  </a:objectDefaults>
  <a:extraClrSchemeLst>
    <a:extraClrScheme>
      <a:clrScheme name="Garne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arne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arne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arne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arne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arne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arne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4657</TotalTime>
  <Words>1199</Words>
  <Application>Microsoft Office PowerPoint</Application>
  <PresentationFormat>On-screen Show (4:3)</PresentationFormat>
  <Paragraphs>381</Paragraphs>
  <Slides>26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7" baseType="lpstr">
      <vt:lpstr>ＭＳ Ｐゴシック</vt:lpstr>
      <vt:lpstr>Arial</vt:lpstr>
      <vt:lpstr>Arial Black</vt:lpstr>
      <vt:lpstr>Calibri</vt:lpstr>
      <vt:lpstr>Franklin Gothic Book</vt:lpstr>
      <vt:lpstr>Helvetica</vt:lpstr>
      <vt:lpstr>Times</vt:lpstr>
      <vt:lpstr>Times New Roman</vt:lpstr>
      <vt:lpstr>Verdana</vt:lpstr>
      <vt:lpstr>Wingdings</vt:lpstr>
      <vt:lpstr>FGPS_POWERPOINT_PHOTO</vt:lpstr>
      <vt:lpstr>PowerPoint Presentation</vt:lpstr>
      <vt:lpstr>Academic Administrator  (Graduate Studies)</vt:lpstr>
      <vt:lpstr>Welcome to our Campus: A Crossroads of cultures and ideas, where bold minds come together to inspire game-changing ideas!</vt:lpstr>
      <vt:lpstr>Did You Know?</vt:lpstr>
      <vt:lpstr>Did You Know? (cont.)</vt:lpstr>
      <vt:lpstr>Did You Know? (cont.)</vt:lpstr>
      <vt:lpstr>Did You Know? (cont.)</vt:lpstr>
      <vt:lpstr>Did You Know? (cont.)</vt:lpstr>
      <vt:lpstr>PowerPoint Presentation</vt:lpstr>
      <vt:lpstr>PowerPoint Presentation</vt:lpstr>
      <vt:lpstr>The Faculty of Engineering by the numbers</vt:lpstr>
      <vt:lpstr>Graduate programs of studies (1,422 students in 2016 – 2017)</vt:lpstr>
      <vt:lpstr>PowerPoint Presentation</vt:lpstr>
      <vt:lpstr>Graduate Office (STE 1024)</vt:lpstr>
      <vt:lpstr>Your Graduate Office Team (STE 2024)</vt:lpstr>
      <vt:lpstr>Directors of Graduate Programs</vt:lpstr>
      <vt:lpstr>Student Experience Officer</vt:lpstr>
      <vt:lpstr>International Office</vt:lpstr>
      <vt:lpstr>Student Academic Success Services (SASS)</vt:lpstr>
      <vt:lpstr>Application process </vt:lpstr>
      <vt:lpstr>Application process </vt:lpstr>
      <vt:lpstr>Application process </vt:lpstr>
      <vt:lpstr>Official Languages and Bilingualism Institute (OLBI)</vt:lpstr>
      <vt:lpstr>Concluding Remarks   Questions + Answers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llemay</dc:creator>
  <cp:lastModifiedBy>Stéphane Drouin</cp:lastModifiedBy>
  <cp:revision>367</cp:revision>
  <cp:lastPrinted>2017-09-05T11:47:18Z</cp:lastPrinted>
  <dcterms:created xsi:type="dcterms:W3CDTF">2016-06-14T17:43:22Z</dcterms:created>
  <dcterms:modified xsi:type="dcterms:W3CDTF">2018-10-17T14:38:48Z</dcterms:modified>
</cp:coreProperties>
</file>