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1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13" r:id="rId2"/>
    <p:sldId id="353" r:id="rId3"/>
    <p:sldId id="340" r:id="rId4"/>
    <p:sldId id="343" r:id="rId5"/>
    <p:sldId id="314" r:id="rId6"/>
    <p:sldId id="315" r:id="rId7"/>
    <p:sldId id="341" r:id="rId8"/>
    <p:sldId id="344" r:id="rId9"/>
    <p:sldId id="345" r:id="rId10"/>
    <p:sldId id="342" r:id="rId11"/>
    <p:sldId id="346" r:id="rId12"/>
    <p:sldId id="347" r:id="rId13"/>
    <p:sldId id="348" r:id="rId14"/>
    <p:sldId id="349" r:id="rId15"/>
    <p:sldId id="327" r:id="rId16"/>
    <p:sldId id="328" r:id="rId17"/>
    <p:sldId id="354" r:id="rId18"/>
    <p:sldId id="356" r:id="rId19"/>
    <p:sldId id="357" r:id="rId20"/>
    <p:sldId id="350" r:id="rId21"/>
    <p:sldId id="309" r:id="rId22"/>
    <p:sldId id="332" r:id="rId23"/>
    <p:sldId id="333" r:id="rId24"/>
    <p:sldId id="352" r:id="rId25"/>
    <p:sldId id="351" r:id="rId26"/>
  </p:sldIdLst>
  <p:sldSz cx="2879725" cy="1619250"/>
  <p:notesSz cx="6858000" cy="9144000"/>
  <p:defaultTextStyle>
    <a:defPPr>
      <a:defRPr lang="zh-CN"/>
    </a:defPPr>
    <a:lvl1pPr marL="0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43927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287853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31780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575706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19633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863559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07486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151412" algn="l" defTabSz="14392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">
          <p15:clr>
            <a:srgbClr val="A4A3A4"/>
          </p15:clr>
        </p15:guide>
        <p15:guide id="2" pos="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32CAFF"/>
    <a:srgbClr val="30CBFF"/>
    <a:srgbClr val="F79646"/>
    <a:srgbClr val="120938"/>
    <a:srgbClr val="5DABFF"/>
    <a:srgbClr val="43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284" autoAdjust="0"/>
  </p:normalViewPr>
  <p:slideViewPr>
    <p:cSldViewPr snapToGrid="0" snapToObjects="1">
      <p:cViewPr varScale="1">
        <p:scale>
          <a:sx n="400" d="100"/>
          <a:sy n="400" d="100"/>
        </p:scale>
        <p:origin x="1776" y="432"/>
      </p:cViewPr>
      <p:guideLst>
        <p:guide orient="horz" pos="510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A31B-0CD6-9547-AD0E-D47A837432AF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E714-A1FE-2D40-A5D7-61115C397F4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987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39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985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791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902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62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点击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0383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E714-A1FE-2D40-A5D7-61115C397F4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131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E714-A1FE-2D40-A5D7-61115C397F4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645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E714-A1FE-2D40-A5D7-61115C397F4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438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837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84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924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665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27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34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21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55D6A-B42D-C944-901C-B4A67CFDF2D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883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5980" y="503017"/>
            <a:ext cx="2447766" cy="34708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1959" y="917575"/>
            <a:ext cx="2015808" cy="413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1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6" y="64845"/>
            <a:ext cx="2591753" cy="26987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43986" y="377825"/>
            <a:ext cx="2591753" cy="10686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63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87801" y="48728"/>
            <a:ext cx="647938" cy="1036020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43986" y="48728"/>
            <a:ext cx="1895819" cy="10360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71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6" y="64845"/>
            <a:ext cx="2591753" cy="26987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986" y="377825"/>
            <a:ext cx="2591753" cy="106863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6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479" y="1040518"/>
            <a:ext cx="2447766" cy="321601"/>
          </a:xfrm>
          <a:prstGeom prst="rect">
            <a:avLst/>
          </a:prstGeom>
        </p:spPr>
        <p:txBody>
          <a:bodyPr anchor="t"/>
          <a:lstStyle>
            <a:lvl1pPr algn="l">
              <a:defRPr sz="13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479" y="686307"/>
            <a:ext cx="2447766" cy="3542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  <a:lvl2pPr marL="14392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28785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3pPr>
            <a:lvl4pPr marL="43178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57570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719633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863559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100748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115141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7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6" y="64845"/>
            <a:ext cx="2591753" cy="26987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986" y="283369"/>
            <a:ext cx="1271879" cy="80137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3860" y="283369"/>
            <a:ext cx="1271879" cy="80137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79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6" y="64845"/>
            <a:ext cx="2591753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3986" y="362457"/>
            <a:ext cx="1272379" cy="1510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 b="1"/>
            </a:lvl1pPr>
            <a:lvl2pPr marL="143927" indent="0">
              <a:buNone/>
              <a:defRPr sz="600" b="1"/>
            </a:lvl2pPr>
            <a:lvl3pPr marL="287853" indent="0">
              <a:buNone/>
              <a:defRPr sz="600" b="1"/>
            </a:lvl3pPr>
            <a:lvl4pPr marL="431780" indent="0">
              <a:buNone/>
              <a:defRPr sz="500" b="1"/>
            </a:lvl4pPr>
            <a:lvl5pPr marL="575706" indent="0">
              <a:buNone/>
              <a:defRPr sz="500" b="1"/>
            </a:lvl5pPr>
            <a:lvl6pPr marL="719633" indent="0">
              <a:buNone/>
              <a:defRPr sz="500" b="1"/>
            </a:lvl6pPr>
            <a:lvl7pPr marL="863559" indent="0">
              <a:buNone/>
              <a:defRPr sz="500" b="1"/>
            </a:lvl7pPr>
            <a:lvl8pPr marL="1007486" indent="0">
              <a:buNone/>
              <a:defRPr sz="500" b="1"/>
            </a:lvl8pPr>
            <a:lvl9pPr marL="1151412" indent="0">
              <a:buNone/>
              <a:defRPr sz="5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3986" y="513512"/>
            <a:ext cx="1272379" cy="93294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2861" y="362457"/>
            <a:ext cx="1272878" cy="1510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 b="1"/>
            </a:lvl1pPr>
            <a:lvl2pPr marL="143927" indent="0">
              <a:buNone/>
              <a:defRPr sz="600" b="1"/>
            </a:lvl2pPr>
            <a:lvl3pPr marL="287853" indent="0">
              <a:buNone/>
              <a:defRPr sz="600" b="1"/>
            </a:lvl3pPr>
            <a:lvl4pPr marL="431780" indent="0">
              <a:buNone/>
              <a:defRPr sz="500" b="1"/>
            </a:lvl4pPr>
            <a:lvl5pPr marL="575706" indent="0">
              <a:buNone/>
              <a:defRPr sz="500" b="1"/>
            </a:lvl5pPr>
            <a:lvl6pPr marL="719633" indent="0">
              <a:buNone/>
              <a:defRPr sz="500" b="1"/>
            </a:lvl6pPr>
            <a:lvl7pPr marL="863559" indent="0">
              <a:buNone/>
              <a:defRPr sz="500" b="1"/>
            </a:lvl7pPr>
            <a:lvl8pPr marL="1007486" indent="0">
              <a:buNone/>
              <a:defRPr sz="500" b="1"/>
            </a:lvl8pPr>
            <a:lvl9pPr marL="1151412" indent="0">
              <a:buNone/>
              <a:defRPr sz="5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2861" y="513512"/>
            <a:ext cx="1272878" cy="93294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722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6" y="64845"/>
            <a:ext cx="2591753" cy="26987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59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417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987" y="64470"/>
            <a:ext cx="947410" cy="274373"/>
          </a:xfrm>
          <a:prstGeom prst="rect">
            <a:avLst/>
          </a:prstGeom>
        </p:spPr>
        <p:txBody>
          <a:bodyPr anchor="b"/>
          <a:lstStyle>
            <a:lvl1pPr algn="l">
              <a:defRPr sz="6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93" y="64471"/>
            <a:ext cx="1609846" cy="138198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3987" y="338844"/>
            <a:ext cx="947410" cy="1107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/>
            </a:lvl1pPr>
            <a:lvl2pPr marL="143927" indent="0">
              <a:buNone/>
              <a:defRPr sz="400"/>
            </a:lvl2pPr>
            <a:lvl3pPr marL="287853" indent="0">
              <a:buNone/>
              <a:defRPr sz="300"/>
            </a:lvl3pPr>
            <a:lvl4pPr marL="431780" indent="0">
              <a:buNone/>
              <a:defRPr sz="300"/>
            </a:lvl4pPr>
            <a:lvl5pPr marL="575706" indent="0">
              <a:buNone/>
              <a:defRPr sz="300"/>
            </a:lvl5pPr>
            <a:lvl6pPr marL="719633" indent="0">
              <a:buNone/>
              <a:defRPr sz="300"/>
            </a:lvl6pPr>
            <a:lvl7pPr marL="863559" indent="0">
              <a:buNone/>
              <a:defRPr sz="300"/>
            </a:lvl7pPr>
            <a:lvl8pPr marL="1007486" indent="0">
              <a:buNone/>
              <a:defRPr sz="300"/>
            </a:lvl8pPr>
            <a:lvl9pPr marL="1151412" indent="0">
              <a:buNone/>
              <a:defRPr sz="3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2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446" y="1133475"/>
            <a:ext cx="1727835" cy="133813"/>
          </a:xfrm>
          <a:prstGeom prst="rect">
            <a:avLst/>
          </a:prstGeom>
        </p:spPr>
        <p:txBody>
          <a:bodyPr anchor="b"/>
          <a:lstStyle>
            <a:lvl1pPr algn="l">
              <a:defRPr sz="6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446" y="144683"/>
            <a:ext cx="1727835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143927" indent="0">
              <a:buNone/>
              <a:defRPr sz="900"/>
            </a:lvl2pPr>
            <a:lvl3pPr marL="287853" indent="0">
              <a:buNone/>
              <a:defRPr sz="800"/>
            </a:lvl3pPr>
            <a:lvl4pPr marL="431780" indent="0">
              <a:buNone/>
              <a:defRPr sz="600"/>
            </a:lvl4pPr>
            <a:lvl5pPr marL="575706" indent="0">
              <a:buNone/>
              <a:defRPr sz="600"/>
            </a:lvl5pPr>
            <a:lvl6pPr marL="719633" indent="0">
              <a:buNone/>
              <a:defRPr sz="600"/>
            </a:lvl6pPr>
            <a:lvl7pPr marL="863559" indent="0">
              <a:buNone/>
              <a:defRPr sz="600"/>
            </a:lvl7pPr>
            <a:lvl8pPr marL="1007486" indent="0">
              <a:buNone/>
              <a:defRPr sz="600"/>
            </a:lvl8pPr>
            <a:lvl9pPr marL="1151412" indent="0">
              <a:buNone/>
              <a:defRPr sz="6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446" y="1267288"/>
            <a:ext cx="1727835" cy="190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/>
            </a:lvl1pPr>
            <a:lvl2pPr marL="143927" indent="0">
              <a:buNone/>
              <a:defRPr sz="400"/>
            </a:lvl2pPr>
            <a:lvl3pPr marL="287853" indent="0">
              <a:buNone/>
              <a:defRPr sz="300"/>
            </a:lvl3pPr>
            <a:lvl4pPr marL="431780" indent="0">
              <a:buNone/>
              <a:defRPr sz="300"/>
            </a:lvl4pPr>
            <a:lvl5pPr marL="575706" indent="0">
              <a:buNone/>
              <a:defRPr sz="300"/>
            </a:lvl5pPr>
            <a:lvl6pPr marL="719633" indent="0">
              <a:buNone/>
              <a:defRPr sz="300"/>
            </a:lvl6pPr>
            <a:lvl7pPr marL="863559" indent="0">
              <a:buNone/>
              <a:defRPr sz="300"/>
            </a:lvl7pPr>
            <a:lvl8pPr marL="1007486" indent="0">
              <a:buNone/>
              <a:defRPr sz="300"/>
            </a:lvl8pPr>
            <a:lvl9pPr marL="1151412" indent="0">
              <a:buNone/>
              <a:defRPr sz="3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34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3986" y="1500805"/>
            <a:ext cx="671936" cy="86210"/>
          </a:xfrm>
          <a:prstGeom prst="rect">
            <a:avLst/>
          </a:prstGeom>
        </p:spPr>
        <p:txBody>
          <a:bodyPr vert="horz" lIns="28785" tIns="14393" rIns="28785" bIns="1439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CB8D-C410-B045-84D1-F743E79D328E}" type="datetimeFigureOut">
              <a:rPr kumimoji="1" lang="zh-CN" altLang="en-US" smtClean="0"/>
              <a:t>2020/2/14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3906" y="1500805"/>
            <a:ext cx="911913" cy="86210"/>
          </a:xfrm>
          <a:prstGeom prst="rect">
            <a:avLst/>
          </a:prstGeom>
        </p:spPr>
        <p:txBody>
          <a:bodyPr vert="horz" lIns="28785" tIns="14393" rIns="28785" bIns="1439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3803" y="1500805"/>
            <a:ext cx="671936" cy="86210"/>
          </a:xfrm>
          <a:prstGeom prst="rect">
            <a:avLst/>
          </a:prstGeom>
        </p:spPr>
        <p:txBody>
          <a:bodyPr vert="horz" lIns="28785" tIns="14393" rIns="28785" bIns="1439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A1A4-6CEE-2447-93FB-0D3751B8A3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7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927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45" indent="-107945" algn="l" defTabSz="143927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881" indent="-89954" algn="l" defTabSz="143927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9816" indent="-71963" algn="l" defTabSz="143927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03743" indent="-71963" algn="l" defTabSz="143927" rtl="0" eaLnBrk="1" latinLnBrk="0" hangingPunct="1">
        <a:spcBef>
          <a:spcPct val="20000"/>
        </a:spcBef>
        <a:buFont typeface="Arial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7670" indent="-71963" algn="l" defTabSz="143927" rtl="0" eaLnBrk="1" latinLnBrk="0" hangingPunct="1">
        <a:spcBef>
          <a:spcPct val="20000"/>
        </a:spcBef>
        <a:buFont typeface="Arial"/>
        <a:buChar char="»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91596" indent="-71963" algn="l" defTabSz="143927" rtl="0" eaLnBrk="1" latinLnBrk="0" hangingPunct="1">
        <a:spcBef>
          <a:spcPct val="20000"/>
        </a:spcBef>
        <a:buFont typeface="Arial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5523" indent="-71963" algn="l" defTabSz="143927" rtl="0" eaLnBrk="1" latinLnBrk="0" hangingPunct="1">
        <a:spcBef>
          <a:spcPct val="20000"/>
        </a:spcBef>
        <a:buFont typeface="Arial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449" indent="-71963" algn="l" defTabSz="143927" rtl="0" eaLnBrk="1" latinLnBrk="0" hangingPunct="1">
        <a:spcBef>
          <a:spcPct val="20000"/>
        </a:spcBef>
        <a:buFont typeface="Arial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3376" indent="-71963" algn="l" defTabSz="143927" rtl="0" eaLnBrk="1" latinLnBrk="0" hangingPunct="1">
        <a:spcBef>
          <a:spcPct val="20000"/>
        </a:spcBef>
        <a:buFont typeface="Arial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3927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7853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1780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5706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19633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3559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07486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1412" algn="l" defTabSz="14392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.qq.com/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94D6DFC-BA94-0344-BE77-F2B325D3C8FA}"/>
              </a:ext>
            </a:extLst>
          </p:cNvPr>
          <p:cNvSpPr txBox="1"/>
          <p:nvPr/>
        </p:nvSpPr>
        <p:spPr>
          <a:xfrm>
            <a:off x="86046" y="629667"/>
            <a:ext cx="270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腾讯课堂极速版操作指南</a:t>
            </a:r>
          </a:p>
        </p:txBody>
      </p:sp>
    </p:spTree>
    <p:extLst>
      <p:ext uri="{BB962C8B-B14F-4D97-AF65-F5344CB8AC3E}">
        <p14:creationId xmlns:p14="http://schemas.microsoft.com/office/powerpoint/2010/main" val="239134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07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四大主要上课模式：</a:t>
            </a:r>
            <a:endParaRPr lang="zh-CN" altLang="en-US" sz="8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6404CF-B24C-6446-BD63-9952FE65A74E}"/>
              </a:ext>
            </a:extLst>
          </p:cNvPr>
          <p:cNvSpPr/>
          <p:nvPr/>
        </p:nvSpPr>
        <p:spPr>
          <a:xfrm>
            <a:off x="143984" y="299393"/>
            <a:ext cx="249126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点击“上课”按钮进入上课状态，你可以使用四种模式进行上课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559C61-828C-6046-81B0-DEB10B13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538902"/>
            <a:ext cx="1704976" cy="9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07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四大主要上课模式：</a:t>
            </a:r>
            <a:r>
              <a:rPr lang="zh-CN" altLang="en-US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屏幕分享授课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858800-A02A-304F-AC69-EF6EC68C7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92" y="440533"/>
            <a:ext cx="1097352" cy="7748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2E400A5-7E10-2D48-A757-A788F0232696}"/>
              </a:ext>
            </a:extLst>
          </p:cNvPr>
          <p:cNvSpPr/>
          <p:nvPr/>
        </p:nvSpPr>
        <p:spPr>
          <a:xfrm>
            <a:off x="146269" y="1238096"/>
            <a:ext cx="12842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</a:t>
            </a:r>
            <a:r>
              <a:rPr lang="zh-CN" altLang="en-US" sz="4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</a:rPr>
              <a:t>“分享区域”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按钮，用鼠标选择区域后即可分享区域内的屏幕画面内容</a:t>
            </a:r>
            <a:endParaRPr lang="zh-CN" altLang="en-US" sz="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A2D4A5-997F-A44F-9EC6-05EF9F1C1785}"/>
              </a:ext>
            </a:extLst>
          </p:cNvPr>
          <p:cNvSpPr/>
          <p:nvPr/>
        </p:nvSpPr>
        <p:spPr>
          <a:xfrm>
            <a:off x="1346344" y="1215408"/>
            <a:ext cx="1438275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授课工具栏会自动跟随分享区域底部</a:t>
            </a:r>
            <a:endParaRPr lang="zh-CN" altLang="en-US" sz="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097BB81-C2FF-1F42-9395-76FDB1CEA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80" y="441843"/>
            <a:ext cx="1201896" cy="7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07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四大主要上课模式：</a:t>
            </a:r>
            <a:r>
              <a:rPr lang="en-US" altLang="zh-CN" sz="8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 </a:t>
            </a:r>
            <a:r>
              <a:rPr lang="en-US" altLang="zh-CN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PPT</a:t>
            </a:r>
            <a:r>
              <a:rPr lang="zh-CN" altLang="en-US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授课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6404CF-B24C-6446-BD63-9952FE65A74E}"/>
              </a:ext>
            </a:extLst>
          </p:cNvPr>
          <p:cNvSpPr/>
          <p:nvPr/>
        </p:nvSpPr>
        <p:spPr>
          <a:xfrm>
            <a:off x="143984" y="299393"/>
            <a:ext cx="282464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点击“打开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”按钮，选择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文件，即可使用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授课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400A5-7E10-2D48-A757-A788F0232696}"/>
              </a:ext>
            </a:extLst>
          </p:cNvPr>
          <p:cNvSpPr/>
          <p:nvPr/>
        </p:nvSpPr>
        <p:spPr>
          <a:xfrm>
            <a:off x="178909" y="1242913"/>
            <a:ext cx="13227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A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：使用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Office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打开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（需要电脑安装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Office2013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以上版本）</a:t>
            </a:r>
            <a:endParaRPr lang="en-US" altLang="zh-CN" sz="4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</a:endParaRPr>
          </a:p>
          <a:p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B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：使用播放模式打开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sz="4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</a:rPr>
              <a:t>（推荐）</a:t>
            </a:r>
            <a:endParaRPr lang="en-US" altLang="zh-CN" sz="4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A2D4A5-997F-A44F-9EC6-05EF9F1C1785}"/>
              </a:ext>
            </a:extLst>
          </p:cNvPr>
          <p:cNvSpPr/>
          <p:nvPr/>
        </p:nvSpPr>
        <p:spPr>
          <a:xfrm>
            <a:off x="1416194" y="1242913"/>
            <a:ext cx="1438275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选择并打开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文件，即可使用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PPT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授课</a:t>
            </a:r>
            <a:endParaRPr lang="zh-CN" altLang="en-US" sz="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6B6CD7-8AC1-9B4A-BB4C-E362417C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8" y="521516"/>
            <a:ext cx="1041557" cy="6930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E9C0DF-0ECE-8445-90E9-428AD46AA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18" y="526408"/>
            <a:ext cx="1030842" cy="6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8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07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四大主要上课模式：</a:t>
            </a:r>
            <a:r>
              <a:rPr lang="en-US" altLang="zh-CN" sz="8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 </a:t>
            </a:r>
            <a:r>
              <a:rPr lang="zh-CN" altLang="en-US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播放视频授课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400A5-7E10-2D48-A757-A788F0232696}"/>
              </a:ext>
            </a:extLst>
          </p:cNvPr>
          <p:cNvSpPr/>
          <p:nvPr/>
        </p:nvSpPr>
        <p:spPr>
          <a:xfrm>
            <a:off x="178909" y="1242913"/>
            <a:ext cx="1322709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点击“</a:t>
            </a:r>
            <a:r>
              <a:rPr lang="zh-CN" altLang="en-US" sz="4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</a:rPr>
              <a:t>添加视频”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按钮</a:t>
            </a:r>
            <a:endParaRPr lang="en-US" altLang="zh-CN" sz="4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A2D4A5-997F-A44F-9EC6-05EF9F1C1785}"/>
              </a:ext>
            </a:extLst>
          </p:cNvPr>
          <p:cNvSpPr/>
          <p:nvPr/>
        </p:nvSpPr>
        <p:spPr>
          <a:xfrm>
            <a:off x="1416194" y="1242913"/>
            <a:ext cx="1438275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选择并打开视频文件，即可使用视频文件授课</a:t>
            </a:r>
            <a:endParaRPr lang="zh-CN" altLang="en-US" sz="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CEA4FF-F1F2-8F4A-8D93-37008115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18" y="523573"/>
            <a:ext cx="949819" cy="6926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6C08C9-7B41-B04C-80C5-B30CBD1E3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8" y="524166"/>
            <a:ext cx="1046106" cy="6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07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四大主要上课模式：</a:t>
            </a:r>
            <a:r>
              <a:rPr lang="en-US" altLang="zh-CN" sz="8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 </a:t>
            </a:r>
            <a:r>
              <a:rPr lang="zh-CN" altLang="en-US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摄像头授课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400A5-7E10-2D48-A757-A788F0232696}"/>
              </a:ext>
            </a:extLst>
          </p:cNvPr>
          <p:cNvSpPr/>
          <p:nvPr/>
        </p:nvSpPr>
        <p:spPr>
          <a:xfrm>
            <a:off x="178909" y="1242913"/>
            <a:ext cx="1322709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</a:t>
            </a:r>
            <a:r>
              <a:rPr lang="zh-CN" altLang="en-US" sz="4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</a:rPr>
              <a:t>“打开摄像头”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按钮</a:t>
            </a:r>
            <a:endParaRPr lang="en-US" altLang="zh-CN" sz="4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A2D4A5-997F-A44F-9EC6-05EF9F1C1785}"/>
              </a:ext>
            </a:extLst>
          </p:cNvPr>
          <p:cNvSpPr/>
          <p:nvPr/>
        </p:nvSpPr>
        <p:spPr>
          <a:xfrm>
            <a:off x="1416194" y="1242913"/>
            <a:ext cx="1438275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即可使用摄像头直播授课</a:t>
            </a:r>
            <a:endParaRPr lang="zh-CN" altLang="en-US" sz="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B880A5-C174-8E47-B603-0F5C672C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7" y="523573"/>
            <a:ext cx="1050701" cy="6926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3694AE-1498-0649-9D89-C0839CFF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18" y="518167"/>
            <a:ext cx="945334" cy="6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EA6661-5615-014D-875D-93138908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69" y="302174"/>
            <a:ext cx="2490669" cy="56807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老师可以在上课工具栏使用其它工具辅助授课：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" b="1" dirty="0">
                <a:solidFill>
                  <a:srgbClr val="FFFF00"/>
                </a:solidFill>
                <a:latin typeface="+mj-ea"/>
                <a:ea typeface="+mj-ea"/>
              </a:rPr>
              <a:t>画板：</a:t>
            </a: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可在屏幕上进行标注，支持画笔、文字、圆形和矩形四类画板工具</a:t>
            </a:r>
            <a:endParaRPr lang="en-US" altLang="zh-CN" sz="400" b="1" dirty="0">
              <a:solidFill>
                <a:srgbClr val="5DAB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" b="1" dirty="0">
                <a:solidFill>
                  <a:srgbClr val="FFFF00"/>
                </a:solidFill>
                <a:latin typeface="+mj-ea"/>
                <a:ea typeface="+mj-ea"/>
              </a:rPr>
              <a:t>签到、答题卡：</a:t>
            </a: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发布一次签到或答题活动，学员收到弹框，可点击签到、答题</a:t>
            </a:r>
            <a:endParaRPr lang="en-US" altLang="zh-CN" sz="400" b="1" dirty="0">
              <a:solidFill>
                <a:srgbClr val="5DAB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" b="1" dirty="0">
                <a:solidFill>
                  <a:srgbClr val="FFFF00"/>
                </a:solidFill>
                <a:latin typeface="+mj-ea"/>
                <a:ea typeface="+mj-ea"/>
              </a:rPr>
              <a:t>画中画模式：</a:t>
            </a: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屏幕分享的同时开启摄像头，摄像头画面将出现在学员画面的右下角</a:t>
            </a:r>
            <a:endParaRPr lang="en-US" altLang="zh-CN" sz="400" b="1" dirty="0">
              <a:solidFill>
                <a:srgbClr val="5DAB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" b="1" dirty="0">
                <a:solidFill>
                  <a:srgbClr val="FFFF00"/>
                </a:solidFill>
                <a:latin typeface="+mj-ea"/>
                <a:ea typeface="+mj-ea"/>
              </a:rPr>
              <a:t>举手：</a:t>
            </a: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开启上麦模式，学员可在客户端申请连麦，老师同意后，学员即可上麦</a:t>
            </a:r>
            <a:endParaRPr lang="en-US" altLang="zh-CN" sz="400" b="1" dirty="0">
              <a:solidFill>
                <a:srgbClr val="5DAB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" b="1" dirty="0">
                <a:solidFill>
                  <a:srgbClr val="FFFF00"/>
                </a:solidFill>
                <a:latin typeface="+mj-ea"/>
                <a:ea typeface="+mj-ea"/>
              </a:rPr>
              <a:t>预览：</a:t>
            </a:r>
            <a:r>
              <a:rPr lang="zh-CN" altLang="en-US" sz="400" b="1" dirty="0">
                <a:solidFill>
                  <a:srgbClr val="5DABFF"/>
                </a:solidFill>
                <a:latin typeface="+mj-ea"/>
                <a:ea typeface="+mj-ea"/>
              </a:rPr>
              <a:t>开启小窗口，预览当前直播画面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432D8D3-D797-44B9-874B-ED0096CC5B72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660860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08</a:t>
            </a:r>
            <a:r>
              <a:rPr lang="zh-CN" altLang="en-US" sz="7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：其它上课工具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F468CC-6078-A741-AC8F-A17E528C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084693"/>
            <a:ext cx="1978194" cy="1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59F15B-EFB3-644A-922B-6C900C9C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06" y="589519"/>
            <a:ext cx="1396659" cy="9243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C83BDC4-E870-A84A-8A45-ACB7842E7616}"/>
              </a:ext>
            </a:extLst>
          </p:cNvPr>
          <p:cNvSpPr/>
          <p:nvPr/>
        </p:nvSpPr>
        <p:spPr>
          <a:xfrm>
            <a:off x="143985" y="312520"/>
            <a:ext cx="2396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课程结束后，点击左下角“下课”按钮即可下课，学生将无法再收到音频、视频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05F40C3-E4BA-7448-98DA-9AAA5A23D12D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591753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09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：上课完成</a:t>
            </a:r>
            <a:endParaRPr lang="en-US" altLang="zh-CN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67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5EA4C-1CA5-2446-84CC-617250FF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D961B28-6E55-0B40-A964-926D1490C257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591753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10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</a:t>
            </a:r>
            <a:r>
              <a:rPr lang="zh-CN" altLang="zh-CN" sz="8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课堂考勤</a:t>
            </a:r>
          </a:p>
          <a:p>
            <a:pPr algn="l"/>
            <a:endParaRPr lang="en-US" altLang="zh-CN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97C08B-F569-AB43-A940-F0A9230E8126}"/>
              </a:ext>
            </a:extLst>
          </p:cNvPr>
          <p:cNvSpPr/>
          <p:nvPr/>
        </p:nvSpPr>
        <p:spPr>
          <a:xfrm>
            <a:off x="0" y="311508"/>
            <a:ext cx="2735738" cy="3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老师可以在直播教室上课期间，导出学生名单，名单中会显示学生姓名、进入课堂、离开课堂的时间以及听课总时长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836F90A-F788-40DA-9D1F-98E978600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3524" y="545573"/>
            <a:ext cx="606426" cy="10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5EA4C-1CA5-2446-84CC-617250FF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D961B28-6E55-0B40-A964-926D1490C257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591753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11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</a:t>
            </a:r>
            <a:r>
              <a:rPr lang="zh-CN" altLang="zh-CN" sz="8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课堂纪律</a:t>
            </a:r>
          </a:p>
          <a:p>
            <a:pPr algn="l"/>
            <a:endParaRPr lang="zh-CN" altLang="zh-CN" sz="800" b="1" dirty="0">
              <a:solidFill>
                <a:srgbClr val="FFFF00"/>
              </a:solidFill>
              <a:ea typeface="TTTGB Medium" panose="020C06030202040F0204" pitchFamily="34" charset="-122"/>
              <a:cs typeface="+mn-cs"/>
            </a:endParaRPr>
          </a:p>
          <a:p>
            <a:pPr algn="l"/>
            <a:endParaRPr lang="en-US" altLang="zh-CN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97C08B-F569-AB43-A940-F0A9230E8126}"/>
              </a:ext>
            </a:extLst>
          </p:cNvPr>
          <p:cNvSpPr/>
          <p:nvPr/>
        </p:nvSpPr>
        <p:spPr>
          <a:xfrm>
            <a:off x="0" y="311508"/>
            <a:ext cx="2735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老师可以在成员列表区域，对某一位学生做修改备注名、禁言、踢出直播间的处理。踢出直播间后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7</a:t>
            </a:r>
            <a:r>
              <a:rPr lang="zh-C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天内，学生无法再次进入老师的课堂，禁言后可以恢复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9D0706-9E58-48ED-87ED-604722B54757}"/>
              </a:ext>
            </a:extLst>
          </p:cNvPr>
          <p:cNvPicPr/>
          <p:nvPr/>
        </p:nvPicPr>
        <p:blipFill rotWithShape="1">
          <a:blip r:embed="rId2"/>
          <a:srcRect b="31470"/>
          <a:stretch/>
        </p:blipFill>
        <p:spPr>
          <a:xfrm>
            <a:off x="866775" y="581383"/>
            <a:ext cx="835025" cy="9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7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5EA4C-1CA5-2446-84CC-617250FF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D961B28-6E55-0B40-A964-926D1490C257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591753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12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</a:t>
            </a:r>
            <a:r>
              <a:rPr lang="zh-CN" altLang="zh-CN" sz="800" b="1" dirty="0">
                <a:solidFill>
                  <a:srgbClr val="FFFF00"/>
                </a:solidFill>
                <a:ea typeface="TTTGB Medium" panose="020C06030202040F0204" pitchFamily="34" charset="-122"/>
                <a:cs typeface="+mn-cs"/>
              </a:rPr>
              <a:t>回放视频管理</a:t>
            </a:r>
          </a:p>
          <a:p>
            <a:pPr algn="l"/>
            <a:endParaRPr lang="zh-CN" altLang="zh-CN" sz="800" b="1" dirty="0">
              <a:solidFill>
                <a:srgbClr val="FFFF00"/>
              </a:solidFill>
              <a:ea typeface="TTTGB Medium" panose="020C06030202040F0204" pitchFamily="34" charset="-122"/>
              <a:cs typeface="+mn-cs"/>
            </a:endParaRPr>
          </a:p>
          <a:p>
            <a:pPr algn="l"/>
            <a:endParaRPr lang="en-US" altLang="zh-CN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97C08B-F569-AB43-A940-F0A9230E8126}"/>
              </a:ext>
            </a:extLst>
          </p:cNvPr>
          <p:cNvSpPr/>
          <p:nvPr/>
        </p:nvSpPr>
        <p:spPr>
          <a:xfrm>
            <a:off x="0" y="311508"/>
            <a:ext cx="2735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老师在开课前选择生成回放的直播内容可以在主面板通过“历史课程”找到，支持老师自己查看、分享给学生，也支持老师删除回放</a:t>
            </a:r>
          </a:p>
          <a:p>
            <a:endParaRPr lang="zh-CN" altLang="zh-CN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ea typeface="TTTGB Medium" panose="020C06030202040F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18B1C6-0869-43AC-9059-89922FCB3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624" y="581383"/>
            <a:ext cx="1392237" cy="1014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8A3BCC-1010-4E67-BCE1-384136062F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8123" y="581383"/>
            <a:ext cx="1344611" cy="10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94D6DFC-BA94-0344-BE77-F2B325D3C8FA}"/>
              </a:ext>
            </a:extLst>
          </p:cNvPr>
          <p:cNvSpPr txBox="1"/>
          <p:nvPr/>
        </p:nvSpPr>
        <p:spPr>
          <a:xfrm>
            <a:off x="86046" y="76245"/>
            <a:ext cx="2707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腾讯课堂极速版解决方案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E88652EF-D556-7B40-9656-0C7ED90931C5}"/>
              </a:ext>
            </a:extLst>
          </p:cNvPr>
          <p:cNvSpPr/>
          <p:nvPr/>
        </p:nvSpPr>
        <p:spPr>
          <a:xfrm>
            <a:off x="236531" y="472498"/>
            <a:ext cx="2352675" cy="444803"/>
          </a:xfrm>
          <a:prstGeom prst="roundRect">
            <a:avLst/>
          </a:prstGeom>
          <a:gradFill flip="none" rotWithShape="1">
            <a:gsLst>
              <a:gs pos="0">
                <a:srgbClr val="30CBFF">
                  <a:alpha val="0"/>
                </a:srgbClr>
              </a:gs>
              <a:gs pos="97000">
                <a:srgbClr val="32CAFF">
                  <a:alpha val="47451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B31ADF9C-E1A5-9A47-A40F-F5EFBEEF0F84}"/>
              </a:ext>
            </a:extLst>
          </p:cNvPr>
          <p:cNvSpPr/>
          <p:nvPr/>
        </p:nvSpPr>
        <p:spPr>
          <a:xfrm rot="10800000">
            <a:off x="236530" y="987151"/>
            <a:ext cx="2352675" cy="444802"/>
          </a:xfrm>
          <a:prstGeom prst="roundRect">
            <a:avLst/>
          </a:prstGeom>
          <a:gradFill flip="none" rotWithShape="1">
            <a:gsLst>
              <a:gs pos="0">
                <a:srgbClr val="FAC090">
                  <a:alpha val="0"/>
                </a:srgbClr>
              </a:gs>
              <a:gs pos="95000">
                <a:srgbClr val="FAC090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E8C737-0DA8-F948-B9AC-96D01252527E}"/>
              </a:ext>
            </a:extLst>
          </p:cNvPr>
          <p:cNvSpPr txBox="1"/>
          <p:nvPr/>
        </p:nvSpPr>
        <p:spPr>
          <a:xfrm>
            <a:off x="273371" y="507617"/>
            <a:ext cx="2187254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极速开课：</a:t>
            </a:r>
            <a:endParaRPr kumimoji="1" lang="en-US" altLang="zh-CN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TTGB Medium" panose="020C06030202040F0204" pitchFamily="34" charset="-122"/>
              <a:ea typeface="TTTGB Medium" panose="020C06030202040F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无需入驻，手机号登录即可一键开启在线课堂</a:t>
            </a:r>
            <a:endParaRPr kumimoji="1" lang="zh-CN" altLang="en-US" sz="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TTGB Medium" panose="020C06030202040F0204" pitchFamily="34" charset="-122"/>
              <a:ea typeface="TTTGB Medium" panose="020C06030202040F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4C477F-F1E1-9E45-AE24-09F8B84AA891}"/>
              </a:ext>
            </a:extLst>
          </p:cNvPr>
          <p:cNvSpPr txBox="1"/>
          <p:nvPr/>
        </p:nvSpPr>
        <p:spPr>
          <a:xfrm>
            <a:off x="273371" y="1031092"/>
            <a:ext cx="2187254" cy="354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随开随学：</a:t>
            </a:r>
            <a:endParaRPr kumimoji="1" lang="en-US" altLang="zh-CN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TTGB Medium" panose="020C06030202040F0204" pitchFamily="34" charset="-122"/>
              <a:ea typeface="TTTGB Medium" panose="020C06030202040F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免除排课流程，老师随时开课</a:t>
            </a:r>
            <a:r>
              <a:rPr kumimoji="1" lang="zh-CN" alt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TTTGB Medium" panose="020C06030202040F0204" pitchFamily="34" charset="-122"/>
              </a:rPr>
              <a:t>、学生点击即学</a:t>
            </a:r>
            <a:endParaRPr kumimoji="1" lang="en-US" altLang="zh-CN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TTTGB Medium" panose="020C06030202040F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61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432D8D3-D797-44B9-874B-ED0096CC5B72}"/>
              </a:ext>
            </a:extLst>
          </p:cNvPr>
          <p:cNvSpPr txBox="1">
            <a:spLocks/>
          </p:cNvSpPr>
          <p:nvPr/>
        </p:nvSpPr>
        <p:spPr>
          <a:xfrm>
            <a:off x="143985" y="123093"/>
            <a:ext cx="2591753" cy="378854"/>
          </a:xfrm>
          <a:prstGeom prst="rect">
            <a:avLst/>
          </a:prstGeom>
        </p:spPr>
        <p:txBody>
          <a:bodyPr/>
          <a:lstStyle>
            <a:lvl1pPr algn="ctr" defTabSz="143927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13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：上课注意事项</a:t>
            </a:r>
            <a:endParaRPr lang="en-US" altLang="zh-CN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B7720E-D64A-834D-B803-FFB36390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60" y="405248"/>
            <a:ext cx="1198201" cy="5982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F5EFED-7DC0-1040-B882-3016E3D9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60" y="1069401"/>
            <a:ext cx="1198201" cy="4426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469C87-539A-5C49-B286-8492008D3594}"/>
              </a:ext>
            </a:extLst>
          </p:cNvPr>
          <p:cNvSpPr txBox="1"/>
          <p:nvPr/>
        </p:nvSpPr>
        <p:spPr>
          <a:xfrm>
            <a:off x="143986" y="417308"/>
            <a:ext cx="114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b="1" dirty="0">
                <a:solidFill>
                  <a:srgbClr val="5DABFF"/>
                </a:solidFill>
                <a:latin typeface="+mj-ea"/>
                <a:ea typeface="+mj-ea"/>
              </a:rPr>
              <a:t>①</a:t>
            </a:r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 留意网络情况</a:t>
            </a:r>
            <a:endParaRPr lang="en-US" altLang="zh-CN" sz="500" b="1" dirty="0">
              <a:solidFill>
                <a:srgbClr val="5DABFF"/>
              </a:solidFill>
              <a:latin typeface="+mj-ea"/>
              <a:ea typeface="+mj-ea"/>
            </a:endParaRPr>
          </a:p>
          <a:p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如果网络较差，学生上课将会卡顿，影响听课效果。建议使用有线网络，或者</a:t>
            </a:r>
            <a:r>
              <a:rPr lang="en-US" altLang="zh-CN" sz="500" b="1" dirty="0" err="1">
                <a:solidFill>
                  <a:srgbClr val="5DABFF"/>
                </a:solidFill>
                <a:latin typeface="+mj-ea"/>
                <a:ea typeface="+mj-ea"/>
              </a:rPr>
              <a:t>WiFi</a:t>
            </a:r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信号满格的无线网络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2C5F7D-C6C8-4849-B03B-040CE0A8E368}"/>
              </a:ext>
            </a:extLst>
          </p:cNvPr>
          <p:cNvSpPr/>
          <p:nvPr/>
        </p:nvSpPr>
        <p:spPr>
          <a:xfrm>
            <a:off x="143985" y="1034492"/>
            <a:ext cx="11704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" b="1" dirty="0">
                <a:solidFill>
                  <a:srgbClr val="5DABFF"/>
                </a:solidFill>
                <a:latin typeface="+mj-ea"/>
                <a:ea typeface="+mj-ea"/>
              </a:rPr>
              <a:t>②</a:t>
            </a:r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 观察麦克风状态</a:t>
            </a:r>
            <a:endParaRPr lang="en-US" altLang="zh-CN" sz="500" b="1" dirty="0">
              <a:solidFill>
                <a:srgbClr val="5DABFF"/>
              </a:solidFill>
              <a:latin typeface="+mj-ea"/>
              <a:ea typeface="+mj-ea"/>
            </a:endParaRPr>
          </a:p>
          <a:p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点击“麦克风”图标可打开</a:t>
            </a:r>
            <a:r>
              <a:rPr lang="en-US" altLang="zh-CN" sz="500" b="1" dirty="0">
                <a:solidFill>
                  <a:srgbClr val="5DABFF"/>
                </a:solidFill>
                <a:latin typeface="+mj-ea"/>
                <a:ea typeface="+mj-ea"/>
              </a:rPr>
              <a:t>/</a:t>
            </a:r>
            <a:r>
              <a:rPr lang="zh-CN" altLang="en-US" sz="500" b="1" dirty="0">
                <a:solidFill>
                  <a:srgbClr val="5DABFF"/>
                </a:solidFill>
                <a:latin typeface="+mj-ea"/>
                <a:ea typeface="+mj-ea"/>
              </a:rPr>
              <a:t>关闭麦克风。麦克风会实时显示音量大小，调整麦克风音量或远近使音量在合理水平</a:t>
            </a:r>
            <a:endParaRPr lang="en-US" altLang="zh-CN" sz="500" b="1" dirty="0">
              <a:solidFill>
                <a:srgbClr val="5DAB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319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94D6DFC-BA94-0344-BE77-F2B325D3C8FA}"/>
              </a:ext>
            </a:extLst>
          </p:cNvPr>
          <p:cNvSpPr txBox="1"/>
          <p:nvPr/>
        </p:nvSpPr>
        <p:spPr>
          <a:xfrm>
            <a:off x="86046" y="604267"/>
            <a:ext cx="270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二、学生如何上课？</a:t>
            </a:r>
          </a:p>
        </p:txBody>
      </p:sp>
    </p:spTree>
    <p:extLst>
      <p:ext uri="{BB962C8B-B14F-4D97-AF65-F5344CB8AC3E}">
        <p14:creationId xmlns:p14="http://schemas.microsoft.com/office/powerpoint/2010/main" val="28370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3AB14E3A-CE83-4728-BA5F-5D1BEA6BBE50}"/>
              </a:ext>
            </a:extLst>
          </p:cNvPr>
          <p:cNvSpPr txBox="1"/>
          <p:nvPr/>
        </p:nvSpPr>
        <p:spPr>
          <a:xfrm>
            <a:off x="130892" y="66627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01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：老师发放听课链接</a:t>
            </a:r>
            <a:endParaRPr lang="en-US" altLang="zh-Hans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670E89-C7C5-BF44-807D-51736C30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1" y="616133"/>
            <a:ext cx="1339739" cy="52051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25B1DE4-EAFE-A34F-A13C-27588972D895}"/>
              </a:ext>
            </a:extLst>
          </p:cNvPr>
          <p:cNvSpPr txBox="1"/>
          <p:nvPr/>
        </p:nvSpPr>
        <p:spPr>
          <a:xfrm>
            <a:off x="130892" y="356769"/>
            <a:ext cx="1885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将链接以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QQ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群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/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微信群等形式，发送给家长或学生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966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3AB14E3A-CE83-4728-BA5F-5D1BEA6BBE50}"/>
              </a:ext>
            </a:extLst>
          </p:cNvPr>
          <p:cNvSpPr txBox="1"/>
          <p:nvPr/>
        </p:nvSpPr>
        <p:spPr>
          <a:xfrm>
            <a:off x="130892" y="66627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02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：学生进入课堂</a:t>
            </a:r>
            <a:endParaRPr lang="en-US" altLang="zh-Hans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9D1D5D-F002-7441-8A22-B8CC6D044711}"/>
              </a:ext>
            </a:extLst>
          </p:cNvPr>
          <p:cNvSpPr/>
          <p:nvPr/>
        </p:nvSpPr>
        <p:spPr>
          <a:xfrm>
            <a:off x="234416" y="1311471"/>
            <a:ext cx="10514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手机端：学生在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QQ/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微信内点击听课链接，点击免费订阅即可听课</a:t>
            </a:r>
            <a:endParaRPr lang="zh-CN" altLang="en-US" sz="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057D7C-1F31-3F43-998D-A81DB2D8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01" y="444697"/>
            <a:ext cx="1382987" cy="866775"/>
          </a:xfrm>
          <a:prstGeom prst="rect">
            <a:avLst/>
          </a:prstGeom>
        </p:spPr>
      </p:pic>
      <p:pic>
        <p:nvPicPr>
          <p:cNvPr id="6" name="图片 5" descr="手机屏幕截图&#10;&#10;描述已自动生成">
            <a:extLst>
              <a:ext uri="{FF2B5EF4-FFF2-40B4-BE49-F238E27FC236}">
                <a16:creationId xmlns:a16="http://schemas.microsoft.com/office/drawing/2014/main" id="{8E17C11C-9967-9540-B4F0-3BD2D79F1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95" y="444696"/>
            <a:ext cx="487561" cy="8667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9A37E55-2F94-DF4E-BDCB-BE512642A33A}"/>
              </a:ext>
            </a:extLst>
          </p:cNvPr>
          <p:cNvSpPr/>
          <p:nvPr/>
        </p:nvSpPr>
        <p:spPr>
          <a:xfrm>
            <a:off x="1250950" y="1311471"/>
            <a:ext cx="143827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电脑端：复制听课链接，在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QQ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浏览器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/Chrome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浏览器中打开，使用</a:t>
            </a:r>
            <a:r>
              <a:rPr lang="en-US" altLang="zh-CN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QQ/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微信登录后即可听课</a:t>
            </a:r>
            <a:endParaRPr lang="zh-CN" altLang="en-US" sz="400" dirty="0"/>
          </a:p>
        </p:txBody>
      </p:sp>
    </p:spTree>
    <p:extLst>
      <p:ext uri="{BB962C8B-B14F-4D97-AF65-F5344CB8AC3E}">
        <p14:creationId xmlns:p14="http://schemas.microsoft.com/office/powerpoint/2010/main" val="228322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3AB14E3A-CE83-4728-BA5F-5D1BEA6BBE50}"/>
              </a:ext>
            </a:extLst>
          </p:cNvPr>
          <p:cNvSpPr txBox="1"/>
          <p:nvPr/>
        </p:nvSpPr>
        <p:spPr>
          <a:xfrm>
            <a:off x="130892" y="66627"/>
            <a:ext cx="1130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03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：学生端课堂界面</a:t>
            </a:r>
            <a:endParaRPr lang="en-US" altLang="zh-Hans" sz="800" b="1" dirty="0">
              <a:solidFill>
                <a:srgbClr val="FFFF00"/>
              </a:solidFill>
              <a:latin typeface="TTTGB Medium" panose="020C06030202040F0204" pitchFamily="34" charset="-122"/>
              <a:ea typeface="TTTGB Medium" panose="020C06030202040F0204" pitchFamily="34" charset="-122"/>
              <a:sym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9D1D5D-F002-7441-8A22-B8CC6D044711}"/>
              </a:ext>
            </a:extLst>
          </p:cNvPr>
          <p:cNvSpPr/>
          <p:nvPr/>
        </p:nvSpPr>
        <p:spPr>
          <a:xfrm>
            <a:off x="303143" y="1398735"/>
            <a:ext cx="340259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手机端</a:t>
            </a:r>
            <a:endParaRPr lang="zh-CN" altLang="en-US" sz="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A37E55-2F94-DF4E-BDCB-BE512642A33A}"/>
              </a:ext>
            </a:extLst>
          </p:cNvPr>
          <p:cNvSpPr/>
          <p:nvPr/>
        </p:nvSpPr>
        <p:spPr>
          <a:xfrm>
            <a:off x="1706557" y="1398735"/>
            <a:ext cx="34026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  <a:sym typeface="+mn-ea"/>
              </a:rPr>
              <a:t>电脑端</a:t>
            </a:r>
            <a:endParaRPr lang="zh-CN" altLang="en-US" sz="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A5FC03-A252-0B40-B26A-4D72097B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6" y="534237"/>
            <a:ext cx="1448322" cy="8667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65DD76-0CC5-9541-95EC-A7EC0256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2" y="534238"/>
            <a:ext cx="487562" cy="8667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EEDE387-EBF3-7243-9A45-580AD26B03A0}"/>
              </a:ext>
            </a:extLst>
          </p:cNvPr>
          <p:cNvSpPr txBox="1"/>
          <p:nvPr/>
        </p:nvSpPr>
        <p:spPr>
          <a:xfrm>
            <a:off x="130892" y="290294"/>
            <a:ext cx="1954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  <a:sym typeface="+mn-ea"/>
              </a:rPr>
              <a:t>学生可在课堂内观看老师实时授课，并进行讨论互动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47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E9D1D5D-F002-7441-8A22-B8CC6D044711}"/>
              </a:ext>
            </a:extLst>
          </p:cNvPr>
          <p:cNvSpPr/>
          <p:nvPr/>
        </p:nvSpPr>
        <p:spPr>
          <a:xfrm>
            <a:off x="1109395" y="671125"/>
            <a:ext cx="660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ea typeface="TTTGB Medium" panose="020C06030202040F0204" pitchFamily="34" charset="-122"/>
                <a:sym typeface="+mn-ea"/>
              </a:rPr>
              <a:t>Thanks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4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94D6DFC-BA94-0344-BE77-F2B325D3C8FA}"/>
              </a:ext>
            </a:extLst>
          </p:cNvPr>
          <p:cNvSpPr txBox="1"/>
          <p:nvPr/>
        </p:nvSpPr>
        <p:spPr>
          <a:xfrm>
            <a:off x="86046" y="629667"/>
            <a:ext cx="270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TTGB Medium" panose="020C06030202040F0204" pitchFamily="34" charset="-122"/>
                <a:ea typeface="TTTGB Medium" panose="020C06030202040F0204" pitchFamily="34" charset="-122"/>
              </a:rPr>
              <a:t>一、老师如何授课？</a:t>
            </a:r>
          </a:p>
        </p:txBody>
      </p:sp>
    </p:spTree>
    <p:extLst>
      <p:ext uri="{BB962C8B-B14F-4D97-AF65-F5344CB8AC3E}">
        <p14:creationId xmlns:p14="http://schemas.microsoft.com/office/powerpoint/2010/main" val="6905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2"/>
            <a:ext cx="2591753" cy="480158"/>
          </a:xfrm>
        </p:spPr>
        <p:txBody>
          <a:bodyPr/>
          <a:lstStyle/>
          <a:p>
            <a:pPr algn="l">
              <a:lnSpc>
                <a:spcPts val="1040"/>
              </a:lnSpc>
            </a:pPr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01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：下载</a:t>
            </a:r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/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安装客户端</a:t>
            </a:r>
            <a:b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</a:br>
            <a:endParaRPr lang="zh-CN" altLang="en-US" sz="4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5" name="图片 4" descr="图片包含 男人, 截图, 监控, 女人&#10;&#10;描述已自动生成">
            <a:extLst>
              <a:ext uri="{FF2B5EF4-FFF2-40B4-BE49-F238E27FC236}">
                <a16:creationId xmlns:a16="http://schemas.microsoft.com/office/drawing/2014/main" id="{DE2243E1-0B1C-7248-9FF1-7189DDA2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76" y="597357"/>
            <a:ext cx="1959183" cy="8988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B26E4B-4CF8-5C40-A0F9-ADB92D003844}"/>
              </a:ext>
            </a:extLst>
          </p:cNvPr>
          <p:cNvSpPr txBox="1"/>
          <p:nvPr/>
        </p:nvSpPr>
        <p:spPr>
          <a:xfrm>
            <a:off x="139222" y="307975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打开浏览器，输入网址：</a:t>
            </a:r>
            <a:r>
              <a:rPr lang="e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 </a:t>
            </a:r>
            <a:r>
              <a:rPr lang="en" altLang="zh-CN" b="1" dirty="0">
                <a:solidFill>
                  <a:srgbClr val="FFFF00"/>
                </a:solidFill>
                <a:ea typeface="TTTGB Medium" panose="020C06030202040F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https://ke.qq.com/s</a:t>
            </a:r>
            <a:br>
              <a:rPr lang="en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</a:br>
            <a:r>
              <a:rPr lang="zh-CN" altLang="e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在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网页中选择匹配电脑系统版本的客户端，下载并安装客户端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42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2"/>
            <a:ext cx="2630965" cy="480158"/>
          </a:xfrm>
        </p:spPr>
        <p:txBody>
          <a:bodyPr/>
          <a:lstStyle/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02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：登录腾讯课堂极速版</a:t>
            </a:r>
            <a:b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</a:br>
            <a:endParaRPr lang="zh-CN" altLang="en-US" sz="6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4" name="图片 3" descr="手机屏幕截图&#10;&#10;描述已自动生成">
            <a:extLst>
              <a:ext uri="{FF2B5EF4-FFF2-40B4-BE49-F238E27FC236}">
                <a16:creationId xmlns:a16="http://schemas.microsoft.com/office/drawing/2014/main" id="{37384321-0049-1641-BF8D-4CF94E8C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88" y="561974"/>
            <a:ext cx="852600" cy="1008000"/>
          </a:xfrm>
          <a:prstGeom prst="rect">
            <a:avLst/>
          </a:prstGeom>
        </p:spPr>
      </p:pic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B1536B6F-595F-6541-8C61-55E5B9A38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636" y="561974"/>
            <a:ext cx="890401" cy="100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8DA0CA-C96A-7B4C-AA46-2F058E0B47AB}"/>
              </a:ext>
            </a:extLst>
          </p:cNvPr>
          <p:cNvSpPr txBox="1"/>
          <p:nvPr/>
        </p:nvSpPr>
        <p:spPr>
          <a:xfrm>
            <a:off x="143985" y="304024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安装完成后打开软件，输入手机号登录并填写认证信息，</a:t>
            </a:r>
            <a:b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</a:b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即进入开课页面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5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03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：进入直播间</a:t>
            </a:r>
            <a:endParaRPr lang="zh-CN" altLang="en-US" sz="8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4" name="图片 3" descr="手机截图图社交软件的信息&#10;&#10;描述已自动生成">
            <a:extLst>
              <a:ext uri="{FF2B5EF4-FFF2-40B4-BE49-F238E27FC236}">
                <a16:creationId xmlns:a16="http://schemas.microsoft.com/office/drawing/2014/main" id="{F8E74995-C787-1F4B-AB08-572D026D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6" y="610621"/>
            <a:ext cx="1261286" cy="900000"/>
          </a:xfrm>
          <a:prstGeom prst="rect">
            <a:avLst/>
          </a:prstGeom>
        </p:spPr>
      </p:pic>
      <p:pic>
        <p:nvPicPr>
          <p:cNvPr id="7" name="图片 6" descr="社交网站的手机截图&#10;&#10;描述已自动生成">
            <a:extLst>
              <a:ext uri="{FF2B5EF4-FFF2-40B4-BE49-F238E27FC236}">
                <a16:creationId xmlns:a16="http://schemas.microsoft.com/office/drawing/2014/main" id="{1FE6F75C-FEA2-A14C-A507-8E2733A8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12" y="610621"/>
            <a:ext cx="1261287" cy="9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B171A24-B947-5541-B5D9-6DF77128E1CE}"/>
              </a:ext>
            </a:extLst>
          </p:cNvPr>
          <p:cNvSpPr txBox="1"/>
          <p:nvPr/>
        </p:nvSpPr>
        <p:spPr>
          <a:xfrm>
            <a:off x="143986" y="330447"/>
            <a:ext cx="2591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点击“开始上课”，输入本节课程名称，点击“确认”即可进入直播间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73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04</a:t>
            </a:r>
            <a:r>
              <a:rPr lang="zh-CN" altLang="en-US" sz="8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：邀请学生听课</a:t>
            </a:r>
            <a:endParaRPr lang="zh-CN" altLang="en-US" sz="8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E7DA66-F2C2-C24D-9819-D11562B1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5" y="588455"/>
            <a:ext cx="1605618" cy="9034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FE670F-55A3-C749-8397-70DEEBF5F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0" y="715455"/>
            <a:ext cx="808112" cy="5373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A71CEF-43D5-B54F-8061-27A065C10881}"/>
              </a:ext>
            </a:extLst>
          </p:cNvPr>
          <p:cNvSpPr txBox="1"/>
          <p:nvPr/>
        </p:nvSpPr>
        <p:spPr>
          <a:xfrm>
            <a:off x="143985" y="311456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点击 “邀请学生听课”，将听课链接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/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二维码发送给学生，学生点击链接即可在 微信</a:t>
            </a:r>
            <a:r>
              <a:rPr lang="en-US" altLang="zh-CN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/QQ/</a:t>
            </a:r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电脑网页 上进入课堂学习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7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05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认识直播间界面：</a:t>
            </a:r>
            <a:endParaRPr lang="zh-CN" altLang="en-US" sz="8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8075D8-0EE2-8D47-A3CA-58143026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12" y="373960"/>
            <a:ext cx="1911800" cy="10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815E5-647C-9B4C-8836-E1FA222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5" y="123093"/>
            <a:ext cx="2591753" cy="207354"/>
          </a:xfrm>
        </p:spPr>
        <p:txBody>
          <a:bodyPr/>
          <a:lstStyle/>
          <a:p>
            <a:pPr algn="l"/>
            <a:r>
              <a:rPr lang="en-US" altLang="zh-CN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06</a:t>
            </a:r>
            <a:r>
              <a:rPr lang="zh-CN" altLang="en-US" sz="700" b="1" dirty="0">
                <a:solidFill>
                  <a:srgbClr val="FFFF00"/>
                </a:solidFill>
                <a:latin typeface="TTTGB Medium" panose="020C06030202040F0204" pitchFamily="34" charset="-122"/>
                <a:ea typeface="TTTGB Medium" panose="020C06030202040F0204" pitchFamily="34" charset="-122"/>
                <a:cs typeface="+mn-cs"/>
              </a:rPr>
              <a:t> 上课前的准备：</a:t>
            </a:r>
            <a:endParaRPr lang="zh-CN" altLang="en-US" sz="8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latin typeface="TTTGB Medium" panose="020C06030202040F0204" pitchFamily="34" charset="-122"/>
              <a:ea typeface="TTTGB Medium" panose="020C06030202040F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9351EC-22A4-C046-BDDF-A349DB9ED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5" y="536573"/>
            <a:ext cx="567350" cy="7120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C36839-8A63-FD43-A60F-90AAE819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810" y="542923"/>
            <a:ext cx="793826" cy="7112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1F6F34-C0D7-3E48-AD4D-42E5BE279117}"/>
              </a:ext>
            </a:extLst>
          </p:cNvPr>
          <p:cNvSpPr/>
          <p:nvPr/>
        </p:nvSpPr>
        <p:spPr>
          <a:xfrm>
            <a:off x="143985" y="299393"/>
            <a:ext cx="156099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latin typeface="TTTGB Medium" panose="020C06030202040F0204" pitchFamily="34" charset="-122"/>
                <a:ea typeface="TTTGB Medium" panose="020C06030202040F0204" pitchFamily="34" charset="-122"/>
              </a:rPr>
              <a:t>课前要测试好 摄像头，麦克风 是否正常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7DDD87-F437-F442-8C91-4DDC84F3DA7D}"/>
              </a:ext>
            </a:extLst>
          </p:cNvPr>
          <p:cNvSpPr txBox="1"/>
          <p:nvPr/>
        </p:nvSpPr>
        <p:spPr>
          <a:xfrm>
            <a:off x="143985" y="1275166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进入直播间后可以在</a:t>
            </a:r>
            <a:r>
              <a:rPr lang="zh-CN" altLang="en-US" sz="400" b="1" dirty="0">
                <a:solidFill>
                  <a:srgbClr val="FFFF00"/>
                </a:solidFill>
                <a:ea typeface="TTTGB Medium" panose="020C06030202040F0204" pitchFamily="34" charset="-122"/>
              </a:rPr>
              <a:t>“系统设置”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设置和调试设备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7A5A18-94D2-BC47-82BC-E0D8FB606DB5}"/>
              </a:ext>
            </a:extLst>
          </p:cNvPr>
          <p:cNvSpPr txBox="1"/>
          <p:nvPr/>
        </p:nvSpPr>
        <p:spPr>
          <a:xfrm>
            <a:off x="1323497" y="1276355"/>
            <a:ext cx="122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点击</a:t>
            </a:r>
            <a:r>
              <a:rPr lang="zh-CN" altLang="en-US" sz="400" b="1" dirty="0">
                <a:solidFill>
                  <a:srgbClr val="FFFF00"/>
                </a:solidFill>
                <a:ea typeface="TTTGB Medium" panose="020C06030202040F0204" pitchFamily="34" charset="-122"/>
              </a:rPr>
              <a:t>“打开预览”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即可看到选中的摄像头画面</a:t>
            </a:r>
            <a:endParaRPr lang="en-US" altLang="zh-CN" sz="400" b="1" dirty="0">
              <a:gradFill>
                <a:gsLst>
                  <a:gs pos="0">
                    <a:srgbClr val="33C9FF"/>
                  </a:gs>
                  <a:gs pos="100000">
                    <a:srgbClr val="667FFF"/>
                  </a:gs>
                </a:gsLst>
                <a:lin ang="5400000" scaled="0"/>
              </a:gradFill>
              <a:ea typeface="TTTGB Medium" panose="020C06030202040F0204" pitchFamily="34" charset="-122"/>
            </a:endParaRPr>
          </a:p>
          <a:p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点击</a:t>
            </a:r>
            <a:r>
              <a:rPr lang="zh-CN" altLang="en-US" sz="400" b="1" dirty="0">
                <a:solidFill>
                  <a:srgbClr val="FFFF00"/>
                </a:solidFill>
                <a:ea typeface="TTTGB Medium" panose="020C06030202040F0204" pitchFamily="34" charset="-122"/>
              </a:rPr>
              <a:t>“打开侦听”</a:t>
            </a:r>
            <a:r>
              <a:rPr lang="zh-CN" altLang="en-US" sz="400" b="1" dirty="0">
                <a:gradFill>
                  <a:gsLst>
                    <a:gs pos="0">
                      <a:srgbClr val="33C9FF"/>
                    </a:gs>
                    <a:gs pos="100000">
                      <a:srgbClr val="667FFF"/>
                    </a:gs>
                  </a:gsLst>
                  <a:lin ang="5400000" scaled="0"/>
                </a:gradFill>
                <a:ea typeface="TTTGB Medium" panose="020C06030202040F0204" pitchFamily="34" charset="-122"/>
              </a:rPr>
              <a:t>即可听到选中的麦克风声音（建议佩戴耳机，避免出现回音）</a:t>
            </a:r>
          </a:p>
        </p:txBody>
      </p:sp>
    </p:spTree>
    <p:extLst>
      <p:ext uri="{BB962C8B-B14F-4D97-AF65-F5344CB8AC3E}">
        <p14:creationId xmlns:p14="http://schemas.microsoft.com/office/powerpoint/2010/main" val="386874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TTTGB Medium"/>
        <a:cs typeface=""/>
      </a:majorFont>
      <a:minorFont>
        <a:latin typeface="Calibri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861</Words>
  <Application>Microsoft Macintosh PowerPoint</Application>
  <PresentationFormat>自定义</PresentationFormat>
  <Paragraphs>86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TTTGB Medium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01 ：下载/安装客户端 </vt:lpstr>
      <vt:lpstr>02：登录腾讯课堂极速版 </vt:lpstr>
      <vt:lpstr>03：进入直播间</vt:lpstr>
      <vt:lpstr>04：邀请学生听课</vt:lpstr>
      <vt:lpstr>05 认识直播间界面：</vt:lpstr>
      <vt:lpstr>06 上课前的准备：</vt:lpstr>
      <vt:lpstr>07 四大主要上课模式：</vt:lpstr>
      <vt:lpstr>07 四大主要上课模式：屏幕分享授课</vt:lpstr>
      <vt:lpstr>07 四大主要上课模式： PPT授课</vt:lpstr>
      <vt:lpstr>07 四大主要上课模式： 播放视频授课</vt:lpstr>
      <vt:lpstr>07 四大主要上课模式： 摄像头授课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baiwei</dc:creator>
  <cp:lastModifiedBy>wang xin</cp:lastModifiedBy>
  <cp:revision>223</cp:revision>
  <dcterms:created xsi:type="dcterms:W3CDTF">2018-12-14T07:18:57Z</dcterms:created>
  <dcterms:modified xsi:type="dcterms:W3CDTF">2020-02-14T09:56:09Z</dcterms:modified>
</cp:coreProperties>
</file>